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768" r:id="rId1"/>
  </p:sldMasterIdLst>
  <p:notesMasterIdLst>
    <p:notesMasterId r:id="rId23"/>
  </p:notesMasterIdLst>
  <p:handoutMasterIdLst>
    <p:handoutMasterId r:id="rId24"/>
  </p:handoutMasterIdLst>
  <p:sldIdLst>
    <p:sldId id="339" r:id="rId2"/>
    <p:sldId id="347" r:id="rId3"/>
    <p:sldId id="369" r:id="rId4"/>
    <p:sldId id="447" r:id="rId5"/>
    <p:sldId id="360" r:id="rId6"/>
    <p:sldId id="359" r:id="rId7"/>
    <p:sldId id="364" r:id="rId8"/>
    <p:sldId id="348" r:id="rId9"/>
    <p:sldId id="432" r:id="rId10"/>
    <p:sldId id="370" r:id="rId11"/>
    <p:sldId id="362" r:id="rId12"/>
    <p:sldId id="361" r:id="rId13"/>
    <p:sldId id="363" r:id="rId14"/>
    <p:sldId id="371" r:id="rId15"/>
    <p:sldId id="368" r:id="rId16"/>
    <p:sldId id="365" r:id="rId17"/>
    <p:sldId id="427" r:id="rId18"/>
    <p:sldId id="428" r:id="rId19"/>
    <p:sldId id="429" r:id="rId20"/>
    <p:sldId id="430" r:id="rId21"/>
    <p:sldId id="431"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A8C80"/>
    <a:srgbClr val="F1D5C9"/>
    <a:srgbClr val="CCE7B1"/>
    <a:srgbClr val="66CCFF"/>
    <a:srgbClr val="66FFFF"/>
    <a:srgbClr val="CCFFFF"/>
    <a:srgbClr val="333333"/>
    <a:srgbClr val="993300"/>
    <a:srgbClr val="FFFFCC"/>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8" d="100"/>
          <a:sy n="68" d="100"/>
        </p:scale>
        <p:origin x="738" y="72"/>
      </p:cViewPr>
      <p:guideLst/>
    </p:cSldViewPr>
  </p:slideViewPr>
  <p:notesTextViewPr>
    <p:cViewPr>
      <p:scale>
        <a:sx n="1" d="1"/>
        <a:sy n="1" d="1"/>
      </p:scale>
      <p:origin x="0" y="0"/>
    </p:cViewPr>
  </p:notesTextViewPr>
  <p:notesViewPr>
    <p:cSldViewPr snapToGrid="0">
      <p:cViewPr varScale="1">
        <p:scale>
          <a:sx n="52" d="100"/>
          <a:sy n="52" d="100"/>
        </p:scale>
        <p:origin x="2082"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a:extLst>
              <a:ext uri="{FF2B5EF4-FFF2-40B4-BE49-F238E27FC236}">
                <a16:creationId xmlns:a16="http://schemas.microsoft.com/office/drawing/2014/main" id="{105BDB1A-7F7B-4BB6-B32F-5A7AEE17764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a:extLst>
              <a:ext uri="{FF2B5EF4-FFF2-40B4-BE49-F238E27FC236}">
                <a16:creationId xmlns:a16="http://schemas.microsoft.com/office/drawing/2014/main" id="{BC65D714-11F2-4CD5-8B2D-A040115C185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439F64B-3552-477A-9397-722487489B4A}" type="datetimeFigureOut">
              <a:rPr lang="cs-CZ" smtClean="0"/>
              <a:t>1.5.2020</a:t>
            </a:fld>
            <a:endParaRPr lang="cs-CZ"/>
          </a:p>
        </p:txBody>
      </p:sp>
      <p:sp>
        <p:nvSpPr>
          <p:cNvPr id="4" name="Zástupný symbol pro zápatí 3">
            <a:extLst>
              <a:ext uri="{FF2B5EF4-FFF2-40B4-BE49-F238E27FC236}">
                <a16:creationId xmlns:a16="http://schemas.microsoft.com/office/drawing/2014/main" id="{ED663645-B6E3-4997-B6EF-E9730F6291B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a:extLst>
              <a:ext uri="{FF2B5EF4-FFF2-40B4-BE49-F238E27FC236}">
                <a16:creationId xmlns:a16="http://schemas.microsoft.com/office/drawing/2014/main" id="{2FBF7143-3EA6-4F1C-8988-DA68E068127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378F7D5-AA4E-45AD-A462-3C6559B5D00B}" type="slidenum">
              <a:rPr lang="cs-CZ" smtClean="0"/>
              <a:t>‹#›</a:t>
            </a:fld>
            <a:endParaRPr lang="cs-CZ"/>
          </a:p>
        </p:txBody>
      </p:sp>
    </p:spTree>
    <p:extLst>
      <p:ext uri="{BB962C8B-B14F-4D97-AF65-F5344CB8AC3E}">
        <p14:creationId xmlns:p14="http://schemas.microsoft.com/office/powerpoint/2010/main" val="37261588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CA25CB1-B6D2-4453-A6E0-809E8826551D}" type="datetimeFigureOut">
              <a:rPr lang="cs-CZ" smtClean="0"/>
              <a:t>1.5.2020</a:t>
            </a:fld>
            <a:endParaRPr lang="cs-CZ"/>
          </a:p>
        </p:txBody>
      </p:sp>
      <p:sp>
        <p:nvSpPr>
          <p:cNvPr id="4" name="Zástupný symbol pro obrázek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A45479-9930-4601-86A5-8D802FB6B362}" type="slidenum">
              <a:rPr lang="cs-CZ" smtClean="0"/>
              <a:t>‹#›</a:t>
            </a:fld>
            <a:endParaRPr lang="cs-CZ"/>
          </a:p>
        </p:txBody>
      </p:sp>
    </p:spTree>
    <p:extLst>
      <p:ext uri="{BB962C8B-B14F-4D97-AF65-F5344CB8AC3E}">
        <p14:creationId xmlns:p14="http://schemas.microsoft.com/office/powerpoint/2010/main" val="2031817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cs-CZ"/>
              <a:t>Kliknutím lze upravit styl.</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lze upravit styl předlohy.</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2535D3E1-5524-481B-B70F-3E4A50CD2902}" type="datetime1">
              <a:rPr lang="en-US" smtClean="0"/>
              <a:t>5/1/2020</a:t>
            </a:fld>
            <a:endParaRPr lang="en-US" dirty="0"/>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r>
              <a:rPr lang="en-US"/>
              <a:t>www.homeopatickestudium.cz</a:t>
            </a:r>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dirty="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Vertical Text Placeholder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61B000D4-2E89-4FF0-8A43-E334C19105CC}" type="datetime1">
              <a:rPr lang="en-US" smtClean="0"/>
              <a:t>5/1/2020</a:t>
            </a:fld>
            <a:endParaRPr lang="en-US" dirty="0"/>
          </a:p>
        </p:txBody>
      </p:sp>
      <p:sp>
        <p:nvSpPr>
          <p:cNvPr id="5" name="Footer Placeholder 4"/>
          <p:cNvSpPr>
            <a:spLocks noGrp="1"/>
          </p:cNvSpPr>
          <p:nvPr>
            <p:ph type="ftr" sz="quarter" idx="11"/>
          </p:nvPr>
        </p:nvSpPr>
        <p:spPr/>
        <p:txBody>
          <a:bodyPr/>
          <a:lstStyle/>
          <a:p>
            <a:r>
              <a:rPr lang="en-US"/>
              <a:t>www.homeopatickestudium.cz</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cs-CZ"/>
              <a:t>Kliknutím lze upravit styl.</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379ECBAB-48BC-4EB8-B495-46BC4D7B61FA}" type="datetime1">
              <a:rPr lang="en-US" smtClean="0"/>
              <a:t>5/1/2020</a:t>
            </a:fld>
            <a:endParaRPr lang="en-US" dirty="0"/>
          </a:p>
        </p:txBody>
      </p:sp>
      <p:sp>
        <p:nvSpPr>
          <p:cNvPr id="5" name="Footer Placeholder 4"/>
          <p:cNvSpPr>
            <a:spLocks noGrp="1"/>
          </p:cNvSpPr>
          <p:nvPr>
            <p:ph type="ftr" sz="quarter" idx="11"/>
          </p:nvPr>
        </p:nvSpPr>
        <p:spPr/>
        <p:txBody>
          <a:bodyPr/>
          <a:lstStyle/>
          <a:p>
            <a:r>
              <a:rPr lang="en-US"/>
              <a:t>www.homeopatickestudium.cz</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6"/>
          <p:cNvSpPr>
            <a:spLocks noGrp="1"/>
          </p:cNvSpPr>
          <p:nvPr>
            <p:ph type="dt" sz="half" idx="10"/>
          </p:nvPr>
        </p:nvSpPr>
        <p:spPr/>
        <p:txBody>
          <a:bodyPr/>
          <a:lstStyle/>
          <a:p>
            <a:fld id="{DD077422-9729-4832-8AB1-37998F3DA008}" type="datetime1">
              <a:rPr lang="en-US" smtClean="0"/>
              <a:t>5/1/2020</a:t>
            </a:fld>
            <a:endParaRPr lang="en-US" dirty="0"/>
          </a:p>
        </p:txBody>
      </p:sp>
      <p:sp>
        <p:nvSpPr>
          <p:cNvPr id="8" name="Footer Placeholder 7"/>
          <p:cNvSpPr>
            <a:spLocks noGrp="1"/>
          </p:cNvSpPr>
          <p:nvPr>
            <p:ph type="ftr" sz="quarter" idx="11"/>
          </p:nvPr>
        </p:nvSpPr>
        <p:spPr/>
        <p:txBody>
          <a:bodyPr/>
          <a:lstStyle/>
          <a:p>
            <a:r>
              <a:rPr lang="en-US"/>
              <a:t>www.homeopatickestudium.cz</a:t>
            </a:r>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cs-CZ"/>
              <a:t>Kliknutím lze upravit styl.</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BAEE34C1-6B83-42A8-8B25-39004018430C}" type="datetime1">
              <a:rPr lang="en-US" smtClean="0"/>
              <a:t>5/1/2020</a:t>
            </a:fld>
            <a:endParaRPr lang="en-US" dirty="0"/>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r>
              <a:rPr lang="en-US"/>
              <a:t>www.homeopatickestudium.cz</a:t>
            </a:r>
            <a:endParaRPr lang="en-US" dirty="0"/>
          </a:p>
        </p:txBody>
      </p:sp>
      <p:sp>
        <p:nvSpPr>
          <p:cNvPr id="6" name="Slide Number Placeholder 5"/>
          <p:cNvSpPr>
            <a:spLocks noGrp="1"/>
          </p:cNvSpPr>
          <p:nvPr>
            <p:ph type="sldNum" sz="quarter" idx="12"/>
          </p:nvPr>
        </p:nvSpPr>
        <p:spPr>
          <a:xfrm>
            <a:off x="8604504" y="5211060"/>
            <a:ext cx="2112264" cy="228600"/>
          </a:xfrm>
        </p:spPr>
        <p:txBody>
          <a:bodyPr/>
          <a:lstStyle/>
          <a:p>
            <a:fld id="{4FAB73BC-B049-4115-A692-8D63A059BFB8}" type="slidenum">
              <a:rPr lang="en-US" dirty="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Date Placeholder 4"/>
          <p:cNvSpPr>
            <a:spLocks noGrp="1"/>
          </p:cNvSpPr>
          <p:nvPr>
            <p:ph type="dt" sz="half" idx="10"/>
          </p:nvPr>
        </p:nvSpPr>
        <p:spPr/>
        <p:txBody>
          <a:bodyPr/>
          <a:lstStyle/>
          <a:p>
            <a:fld id="{25A0B5F0-6947-451E-8D8F-C846BBE7A045}" type="datetime1">
              <a:rPr lang="en-US" smtClean="0"/>
              <a:t>5/1/2020</a:t>
            </a:fld>
            <a:endParaRPr lang="en-US" dirty="0"/>
          </a:p>
        </p:txBody>
      </p:sp>
      <p:sp>
        <p:nvSpPr>
          <p:cNvPr id="6" name="Footer Placeholder 5"/>
          <p:cNvSpPr>
            <a:spLocks noGrp="1"/>
          </p:cNvSpPr>
          <p:nvPr>
            <p:ph type="ftr" sz="quarter" idx="11"/>
          </p:nvPr>
        </p:nvSpPr>
        <p:spPr/>
        <p:txBody>
          <a:bodyPr/>
          <a:lstStyle/>
          <a:p>
            <a:r>
              <a:rPr lang="en-US"/>
              <a:t>www.homeopatickestudium.cz</a:t>
            </a:r>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6"/>
          <p:cNvSpPr>
            <a:spLocks noGrp="1"/>
          </p:cNvSpPr>
          <p:nvPr>
            <p:ph type="dt" sz="half" idx="10"/>
          </p:nvPr>
        </p:nvSpPr>
        <p:spPr/>
        <p:txBody>
          <a:bodyPr/>
          <a:lstStyle/>
          <a:p>
            <a:fld id="{CFFAD9B3-DED6-40E3-BEB5-0ACD85F0E475}" type="datetime1">
              <a:rPr lang="en-US" smtClean="0"/>
              <a:t>5/1/2020</a:t>
            </a:fld>
            <a:endParaRPr lang="en-US" dirty="0"/>
          </a:p>
        </p:txBody>
      </p:sp>
      <p:sp>
        <p:nvSpPr>
          <p:cNvPr id="8" name="Footer Placeholder 7"/>
          <p:cNvSpPr>
            <a:spLocks noGrp="1"/>
          </p:cNvSpPr>
          <p:nvPr>
            <p:ph type="ftr" sz="quarter" idx="11"/>
          </p:nvPr>
        </p:nvSpPr>
        <p:spPr/>
        <p:txBody>
          <a:bodyPr/>
          <a:lstStyle/>
          <a:p>
            <a:r>
              <a:rPr lang="en-US"/>
              <a:t>www.homeopatickestudium.cz</a:t>
            </a:r>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Date Placeholder 2"/>
          <p:cNvSpPr>
            <a:spLocks noGrp="1"/>
          </p:cNvSpPr>
          <p:nvPr>
            <p:ph type="dt" sz="half" idx="10"/>
          </p:nvPr>
        </p:nvSpPr>
        <p:spPr/>
        <p:txBody>
          <a:bodyPr/>
          <a:lstStyle/>
          <a:p>
            <a:fld id="{7CC53714-7C59-4A09-8089-074B07313FA8}" type="datetime1">
              <a:rPr lang="en-US" smtClean="0"/>
              <a:t>5/1/2020</a:t>
            </a:fld>
            <a:endParaRPr lang="en-US" dirty="0"/>
          </a:p>
        </p:txBody>
      </p:sp>
      <p:sp>
        <p:nvSpPr>
          <p:cNvPr id="4" name="Footer Placeholder 3"/>
          <p:cNvSpPr>
            <a:spLocks noGrp="1"/>
          </p:cNvSpPr>
          <p:nvPr>
            <p:ph type="ftr" sz="quarter" idx="11"/>
          </p:nvPr>
        </p:nvSpPr>
        <p:spPr/>
        <p:txBody>
          <a:bodyPr/>
          <a:lstStyle/>
          <a:p>
            <a:r>
              <a:rPr lang="en-US"/>
              <a:t>www.homeopatickestudium.cz</a:t>
            </a:r>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E27B32-F06A-42A6-B27F-4FF4E6CD1F67}" type="datetime1">
              <a:rPr lang="en-US" smtClean="0"/>
              <a:t>5/1/2020</a:t>
            </a:fld>
            <a:endParaRPr lang="en-US" dirty="0"/>
          </a:p>
        </p:txBody>
      </p:sp>
      <p:sp>
        <p:nvSpPr>
          <p:cNvPr id="3" name="Footer Placeholder 2"/>
          <p:cNvSpPr>
            <a:spLocks noGrp="1"/>
          </p:cNvSpPr>
          <p:nvPr>
            <p:ph type="ftr" sz="quarter" idx="11"/>
          </p:nvPr>
        </p:nvSpPr>
        <p:spPr/>
        <p:txBody>
          <a:bodyPr/>
          <a:lstStyle/>
          <a:p>
            <a:r>
              <a:rPr lang="en-US"/>
              <a:t>www.homeopatickestudium.cz</a:t>
            </a:r>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cs-CZ"/>
              <a:t>Kliknutím lze upravit styl.</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8" name="Date Placeholder 7"/>
          <p:cNvSpPr>
            <a:spLocks noGrp="1"/>
          </p:cNvSpPr>
          <p:nvPr>
            <p:ph type="dt" sz="half" idx="10"/>
          </p:nvPr>
        </p:nvSpPr>
        <p:spPr/>
        <p:txBody>
          <a:bodyPr/>
          <a:lstStyle/>
          <a:p>
            <a:fld id="{0ABC193C-770B-40F3-B6AB-374B6934E0CF}" type="datetime1">
              <a:rPr lang="en-US" smtClean="0"/>
              <a:t>5/1/2020</a:t>
            </a:fld>
            <a:endParaRPr lang="en-US" dirty="0"/>
          </a:p>
        </p:txBody>
      </p:sp>
      <p:sp>
        <p:nvSpPr>
          <p:cNvPr id="9" name="Footer Placeholder 8"/>
          <p:cNvSpPr>
            <a:spLocks noGrp="1"/>
          </p:cNvSpPr>
          <p:nvPr>
            <p:ph type="ftr" sz="quarter" idx="11"/>
          </p:nvPr>
        </p:nvSpPr>
        <p:spPr/>
        <p:txBody>
          <a:bodyPr/>
          <a:lstStyle>
            <a:lvl1pPr algn="r">
              <a:defRPr/>
            </a:lvl1pPr>
          </a:lstStyle>
          <a:p>
            <a:r>
              <a:rPr lang="en-US"/>
              <a:t>www.homeopatickestudium.cz</a:t>
            </a:r>
            <a:endParaRPr lang="en-US" dirty="0"/>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cs-CZ"/>
              <a:t>Kliknutím lze upravit styl.</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a:t>Kliknutím na ikonu přidáte obrázek.</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D9044C97-14AD-4B89-9D69-8089F18C2669}" type="datetime1">
              <a:rPr lang="en-US" smtClean="0"/>
              <a:t>5/1/2020</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r>
              <a:rPr lang="en-US"/>
              <a:t>www.homeopatickestudium.cz</a:t>
            </a:r>
            <a:endParaRPr lang="en-US" dirty="0"/>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cs-CZ"/>
              <a:t>Kliknutím lze upravit styl.</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3066527-687F-4704-8A7C-984E49A659A8}" type="datetime1">
              <a:rPr lang="en-US" smtClean="0"/>
              <a:t>5/1/2020</a:t>
            </a:fld>
            <a:endParaRPr lang="en-US" dirty="0"/>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r>
              <a:rPr lang="en-US"/>
              <a:t>www.homeopatickestudium.cz</a:t>
            </a:r>
            <a:endParaRPr lang="en-US" dirty="0"/>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hd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D154EFF-D546-4164-816F-EFE77546FCDA}"/>
              </a:ext>
            </a:extLst>
          </p:cNvPr>
          <p:cNvSpPr>
            <a:spLocks noGrp="1"/>
          </p:cNvSpPr>
          <p:nvPr>
            <p:ph type="ctrTitle"/>
          </p:nvPr>
        </p:nvSpPr>
        <p:spPr/>
        <p:txBody>
          <a:bodyPr/>
          <a:lstStyle/>
          <a:p>
            <a:r>
              <a:rPr lang="cs-CZ" dirty="0" err="1"/>
              <a:t>Koronavirus</a:t>
            </a:r>
            <a:br>
              <a:rPr lang="cs-CZ" dirty="0"/>
            </a:br>
            <a:r>
              <a:rPr lang="cs-CZ" sz="5400" dirty="0"/>
              <a:t>a </a:t>
            </a:r>
            <a:r>
              <a:rPr lang="cs-CZ" sz="5400"/>
              <a:t>autopatie</a:t>
            </a:r>
            <a:endParaRPr lang="cs-CZ" dirty="0"/>
          </a:p>
        </p:txBody>
      </p:sp>
      <p:sp>
        <p:nvSpPr>
          <p:cNvPr id="3" name="Podnadpis 2">
            <a:extLst>
              <a:ext uri="{FF2B5EF4-FFF2-40B4-BE49-F238E27FC236}">
                <a16:creationId xmlns:a16="http://schemas.microsoft.com/office/drawing/2014/main" id="{90CEB351-08D7-44AA-BD0E-1040FB422AF3}"/>
              </a:ext>
            </a:extLst>
          </p:cNvPr>
          <p:cNvSpPr>
            <a:spLocks noGrp="1"/>
          </p:cNvSpPr>
          <p:nvPr>
            <p:ph type="subTitle" idx="1"/>
          </p:nvPr>
        </p:nvSpPr>
        <p:spPr/>
        <p:txBody>
          <a:bodyPr>
            <a:normAutofit/>
          </a:bodyPr>
          <a:lstStyle/>
          <a:p>
            <a:endParaRPr lang="cs-CZ" dirty="0"/>
          </a:p>
        </p:txBody>
      </p:sp>
    </p:spTree>
    <p:extLst>
      <p:ext uri="{BB962C8B-B14F-4D97-AF65-F5344CB8AC3E}">
        <p14:creationId xmlns:p14="http://schemas.microsoft.com/office/powerpoint/2010/main" val="37551120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CBAC78F-CDD6-41DC-8840-0E5581698BD1}"/>
              </a:ext>
            </a:extLst>
          </p:cNvPr>
          <p:cNvSpPr>
            <a:spLocks noGrp="1"/>
          </p:cNvSpPr>
          <p:nvPr>
            <p:ph type="title"/>
          </p:nvPr>
        </p:nvSpPr>
        <p:spPr>
          <a:gradFill>
            <a:gsLst>
              <a:gs pos="49000">
                <a:srgbClr val="CCFFFF"/>
              </a:gs>
              <a:gs pos="100000">
                <a:srgbClr val="66CCFF"/>
              </a:gs>
            </a:gsLst>
            <a:lin ang="5400000" scaled="0"/>
          </a:gradFill>
        </p:spPr>
        <p:txBody>
          <a:bodyPr>
            <a:normAutofit/>
          </a:bodyPr>
          <a:lstStyle/>
          <a:p>
            <a:pPr algn="ctr"/>
            <a:r>
              <a:rPr lang="cs-CZ" dirty="0" err="1"/>
              <a:t>Autopatický</a:t>
            </a:r>
            <a:r>
              <a:rPr lang="cs-CZ" dirty="0"/>
              <a:t> přístup</a:t>
            </a:r>
            <a:br>
              <a:rPr lang="cs-CZ" dirty="0"/>
            </a:br>
            <a:r>
              <a:rPr lang="cs-CZ" sz="3200" dirty="0"/>
              <a:t>preventivní použití</a:t>
            </a:r>
            <a:endParaRPr lang="cs-CZ" dirty="0"/>
          </a:p>
        </p:txBody>
      </p:sp>
      <p:sp>
        <p:nvSpPr>
          <p:cNvPr id="3" name="Zástupný obsah 2">
            <a:extLst>
              <a:ext uri="{FF2B5EF4-FFF2-40B4-BE49-F238E27FC236}">
                <a16:creationId xmlns:a16="http://schemas.microsoft.com/office/drawing/2014/main" id="{D8E50FBC-0CA4-457D-B4F3-C10D58A10A4C}"/>
              </a:ext>
            </a:extLst>
          </p:cNvPr>
          <p:cNvSpPr>
            <a:spLocks noGrp="1"/>
          </p:cNvSpPr>
          <p:nvPr>
            <p:ph idx="1"/>
          </p:nvPr>
        </p:nvSpPr>
        <p:spPr>
          <a:xfrm>
            <a:off x="1066800" y="2101432"/>
            <a:ext cx="10058400" cy="4206240"/>
          </a:xfrm>
        </p:spPr>
        <p:txBody>
          <a:bodyPr>
            <a:normAutofit/>
          </a:bodyPr>
          <a:lstStyle/>
          <a:p>
            <a:r>
              <a:rPr lang="cs-CZ" sz="2000" dirty="0"/>
              <a:t>V případě nedostupnosti </a:t>
            </a:r>
            <a:r>
              <a:rPr lang="cs-CZ" sz="2000" dirty="0" err="1"/>
              <a:t>autopatické</a:t>
            </a:r>
            <a:r>
              <a:rPr lang="cs-CZ" sz="2000" dirty="0"/>
              <a:t> lahvičky lze použít Korsakovovu metodu přípravy nebo prosté přenesení sliny do víčka od balené vody a prolití 1,5l vody z výšky cca 5-7 cm, následně se obsah víčka vypije a několik kapek se rozetře na čelo (příp. se aplikuje pouze na čelo)</a:t>
            </a:r>
          </a:p>
          <a:p>
            <a:endParaRPr lang="cs-CZ" sz="2000" dirty="0"/>
          </a:p>
          <a:p>
            <a:r>
              <a:rPr lang="cs-CZ" sz="2000" dirty="0"/>
              <a:t>Postup je méně účinný než příprava v </a:t>
            </a:r>
            <a:r>
              <a:rPr lang="cs-CZ" sz="2000" dirty="0" err="1"/>
              <a:t>autopatické</a:t>
            </a:r>
            <a:r>
              <a:rPr lang="cs-CZ" sz="2000" dirty="0"/>
              <a:t> lahvičce, nehodí se         pro řešení chronických potíží. </a:t>
            </a:r>
          </a:p>
        </p:txBody>
      </p:sp>
      <p:sp>
        <p:nvSpPr>
          <p:cNvPr id="4" name="Zástupný symbol pro zápatí 3">
            <a:extLst>
              <a:ext uri="{FF2B5EF4-FFF2-40B4-BE49-F238E27FC236}">
                <a16:creationId xmlns:a16="http://schemas.microsoft.com/office/drawing/2014/main" id="{0AAE39B6-3823-4DBA-A548-4E29A147638D}"/>
              </a:ext>
            </a:extLst>
          </p:cNvPr>
          <p:cNvSpPr>
            <a:spLocks noGrp="1"/>
          </p:cNvSpPr>
          <p:nvPr>
            <p:ph type="ftr" sz="quarter" idx="11"/>
          </p:nvPr>
        </p:nvSpPr>
        <p:spPr/>
        <p:txBody>
          <a:bodyPr/>
          <a:lstStyle/>
          <a:p>
            <a:r>
              <a:rPr lang="en-US"/>
              <a:t>www.homeopatickestudium.cz</a:t>
            </a:r>
            <a:endParaRPr lang="en-US" dirty="0"/>
          </a:p>
        </p:txBody>
      </p:sp>
      <p:sp>
        <p:nvSpPr>
          <p:cNvPr id="5" name="Zástupný symbol pro číslo snímku 4">
            <a:extLst>
              <a:ext uri="{FF2B5EF4-FFF2-40B4-BE49-F238E27FC236}">
                <a16:creationId xmlns:a16="http://schemas.microsoft.com/office/drawing/2014/main" id="{ED685D8A-6237-4009-A711-E7793370536D}"/>
              </a:ext>
            </a:extLst>
          </p:cNvPr>
          <p:cNvSpPr>
            <a:spLocks noGrp="1"/>
          </p:cNvSpPr>
          <p:nvPr>
            <p:ph type="sldNum" sz="quarter" idx="12"/>
          </p:nvPr>
        </p:nvSpPr>
        <p:spPr/>
        <p:txBody>
          <a:bodyPr/>
          <a:lstStyle/>
          <a:p>
            <a:fld id="{4FAB73BC-B049-4115-A692-8D63A059BFB8}" type="slidenum">
              <a:rPr lang="en-US" smtClean="0"/>
              <a:pPr/>
              <a:t>10</a:t>
            </a:fld>
            <a:endParaRPr lang="en-US" dirty="0"/>
          </a:p>
        </p:txBody>
      </p:sp>
      <p:pic>
        <p:nvPicPr>
          <p:cNvPr id="8" name="Obrázek 7" descr="Obsah obrázku exteriér, kontejner, sklo, voda&#10;&#10;Popis byl vytvořen automaticky">
            <a:extLst>
              <a:ext uri="{FF2B5EF4-FFF2-40B4-BE49-F238E27FC236}">
                <a16:creationId xmlns:a16="http://schemas.microsoft.com/office/drawing/2014/main" id="{3BD3E31B-9A5D-4F47-A5BC-1B0A9A7C5ADD}"/>
              </a:ext>
            </a:extLst>
          </p:cNvPr>
          <p:cNvPicPr>
            <a:picLocks noChangeAspect="1"/>
          </p:cNvPicPr>
          <p:nvPr/>
        </p:nvPicPr>
        <p:blipFill>
          <a:blip r:embed="rId2"/>
          <a:stretch>
            <a:fillRect/>
          </a:stretch>
        </p:blipFill>
        <p:spPr>
          <a:xfrm>
            <a:off x="10119360" y="3419453"/>
            <a:ext cx="1657643" cy="3118121"/>
          </a:xfrm>
          <a:prstGeom prst="rect">
            <a:avLst/>
          </a:prstGeom>
          <a:ln>
            <a:noFill/>
          </a:ln>
          <a:effectLst>
            <a:softEdge rad="112500"/>
          </a:effectLst>
        </p:spPr>
      </p:pic>
    </p:spTree>
    <p:extLst>
      <p:ext uri="{BB962C8B-B14F-4D97-AF65-F5344CB8AC3E}">
        <p14:creationId xmlns:p14="http://schemas.microsoft.com/office/powerpoint/2010/main" val="8234176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CBAC78F-CDD6-41DC-8840-0E5581698BD1}"/>
              </a:ext>
            </a:extLst>
          </p:cNvPr>
          <p:cNvSpPr>
            <a:spLocks noGrp="1"/>
          </p:cNvSpPr>
          <p:nvPr>
            <p:ph type="title"/>
          </p:nvPr>
        </p:nvSpPr>
        <p:spPr>
          <a:gradFill>
            <a:gsLst>
              <a:gs pos="49000">
                <a:srgbClr val="CCFFFF"/>
              </a:gs>
              <a:gs pos="100000">
                <a:srgbClr val="66CCFF"/>
              </a:gs>
            </a:gsLst>
            <a:lin ang="5400000" scaled="0"/>
          </a:gradFill>
        </p:spPr>
        <p:txBody>
          <a:bodyPr>
            <a:normAutofit/>
          </a:bodyPr>
          <a:lstStyle/>
          <a:p>
            <a:pPr algn="ctr"/>
            <a:r>
              <a:rPr lang="cs-CZ" dirty="0" err="1"/>
              <a:t>Autopatický</a:t>
            </a:r>
            <a:r>
              <a:rPr lang="cs-CZ" dirty="0"/>
              <a:t> přístup</a:t>
            </a:r>
            <a:br>
              <a:rPr lang="cs-CZ" dirty="0"/>
            </a:br>
            <a:r>
              <a:rPr lang="cs-CZ" sz="3200" dirty="0"/>
              <a:t>počáteční fáze</a:t>
            </a:r>
            <a:endParaRPr lang="cs-CZ" dirty="0"/>
          </a:p>
        </p:txBody>
      </p:sp>
      <p:sp>
        <p:nvSpPr>
          <p:cNvPr id="3" name="Zástupný obsah 2">
            <a:extLst>
              <a:ext uri="{FF2B5EF4-FFF2-40B4-BE49-F238E27FC236}">
                <a16:creationId xmlns:a16="http://schemas.microsoft.com/office/drawing/2014/main" id="{D8E50FBC-0CA4-457D-B4F3-C10D58A10A4C}"/>
              </a:ext>
            </a:extLst>
          </p:cNvPr>
          <p:cNvSpPr>
            <a:spLocks noGrp="1"/>
          </p:cNvSpPr>
          <p:nvPr>
            <p:ph idx="1"/>
          </p:nvPr>
        </p:nvSpPr>
        <p:spPr>
          <a:xfrm>
            <a:off x="1066800" y="2014194"/>
            <a:ext cx="10058400" cy="4201212"/>
          </a:xfrm>
        </p:spPr>
        <p:txBody>
          <a:bodyPr>
            <a:normAutofit/>
          </a:bodyPr>
          <a:lstStyle/>
          <a:p>
            <a:r>
              <a:rPr lang="cs-CZ" sz="2000" b="1" dirty="0"/>
              <a:t>V</a:t>
            </a:r>
            <a:r>
              <a:rPr lang="cs-CZ" sz="2000" dirty="0"/>
              <a:t> </a:t>
            </a:r>
            <a:r>
              <a:rPr lang="cs-CZ" sz="2000" b="1" dirty="0"/>
              <a:t>první bezpříznakové fázi </a:t>
            </a:r>
            <a:r>
              <a:rPr lang="cs-CZ" sz="2000" dirty="0"/>
              <a:t>„něco na mne leze“, „někdo kolem mne kašlal“ použít </a:t>
            </a:r>
            <a:r>
              <a:rPr lang="cs-CZ" sz="2000" b="1" dirty="0" err="1"/>
              <a:t>autopatii</a:t>
            </a:r>
            <a:r>
              <a:rPr lang="cs-CZ" sz="2000" b="1" dirty="0"/>
              <a:t> z nezahřívané sliny nebo dechu </a:t>
            </a:r>
            <a:r>
              <a:rPr lang="cs-CZ" sz="2000" dirty="0"/>
              <a:t>ideálně ve své obvyklé potenci. </a:t>
            </a:r>
          </a:p>
          <a:p>
            <a:r>
              <a:rPr lang="cs-CZ" sz="2000" dirty="0"/>
              <a:t>Pokud není individuálně vhodná potence známa, lze udělat z 1,5 nebo 3l (lze i vyšší podle úrovně zdraví). Obvykle jednou, dle potřeby vícekrát denně. Cílem je rychlá odezva organismu a tím mírný průběh nemoci. </a:t>
            </a:r>
          </a:p>
        </p:txBody>
      </p:sp>
      <p:sp>
        <p:nvSpPr>
          <p:cNvPr id="4" name="Zástupný symbol pro zápatí 3">
            <a:extLst>
              <a:ext uri="{FF2B5EF4-FFF2-40B4-BE49-F238E27FC236}">
                <a16:creationId xmlns:a16="http://schemas.microsoft.com/office/drawing/2014/main" id="{F07A1289-DA8C-4E9A-AD52-42673EA45830}"/>
              </a:ext>
            </a:extLst>
          </p:cNvPr>
          <p:cNvSpPr>
            <a:spLocks noGrp="1"/>
          </p:cNvSpPr>
          <p:nvPr>
            <p:ph type="ftr" sz="quarter" idx="11"/>
          </p:nvPr>
        </p:nvSpPr>
        <p:spPr/>
        <p:txBody>
          <a:bodyPr/>
          <a:lstStyle/>
          <a:p>
            <a:r>
              <a:rPr lang="en-US"/>
              <a:t>www.homeopatickestudium.cz</a:t>
            </a:r>
            <a:endParaRPr lang="en-US" dirty="0"/>
          </a:p>
        </p:txBody>
      </p:sp>
      <p:sp>
        <p:nvSpPr>
          <p:cNvPr id="5" name="Zástupný symbol pro číslo snímku 4">
            <a:extLst>
              <a:ext uri="{FF2B5EF4-FFF2-40B4-BE49-F238E27FC236}">
                <a16:creationId xmlns:a16="http://schemas.microsoft.com/office/drawing/2014/main" id="{196CAAEA-B8BA-42BD-8825-791D39652773}"/>
              </a:ext>
            </a:extLst>
          </p:cNvPr>
          <p:cNvSpPr>
            <a:spLocks noGrp="1"/>
          </p:cNvSpPr>
          <p:nvPr>
            <p:ph type="sldNum" sz="quarter" idx="12"/>
          </p:nvPr>
        </p:nvSpPr>
        <p:spPr/>
        <p:txBody>
          <a:bodyPr/>
          <a:lstStyle/>
          <a:p>
            <a:fld id="{4FAB73BC-B049-4115-A692-8D63A059BFB8}" type="slidenum">
              <a:rPr lang="en-US" smtClean="0"/>
              <a:pPr/>
              <a:t>11</a:t>
            </a:fld>
            <a:endParaRPr lang="en-US" dirty="0"/>
          </a:p>
        </p:txBody>
      </p:sp>
      <p:pic>
        <p:nvPicPr>
          <p:cNvPr id="6" name="Obrázek 5" descr="Obsah obrázku exteriér, kontejner, sklo, voda&#10;&#10;Popis byl vytvořen automaticky">
            <a:extLst>
              <a:ext uri="{FF2B5EF4-FFF2-40B4-BE49-F238E27FC236}">
                <a16:creationId xmlns:a16="http://schemas.microsoft.com/office/drawing/2014/main" id="{5D5C9A91-2608-44EB-9432-8703B2B8C930}"/>
              </a:ext>
            </a:extLst>
          </p:cNvPr>
          <p:cNvPicPr>
            <a:picLocks noChangeAspect="1"/>
          </p:cNvPicPr>
          <p:nvPr/>
        </p:nvPicPr>
        <p:blipFill>
          <a:blip r:embed="rId2"/>
          <a:stretch>
            <a:fillRect/>
          </a:stretch>
        </p:blipFill>
        <p:spPr>
          <a:xfrm>
            <a:off x="9442939" y="3590875"/>
            <a:ext cx="1657643" cy="3118121"/>
          </a:xfrm>
          <a:prstGeom prst="rect">
            <a:avLst/>
          </a:prstGeom>
          <a:ln>
            <a:noFill/>
          </a:ln>
          <a:effectLst>
            <a:softEdge rad="112500"/>
          </a:effectLst>
        </p:spPr>
      </p:pic>
    </p:spTree>
    <p:extLst>
      <p:ext uri="{BB962C8B-B14F-4D97-AF65-F5344CB8AC3E}">
        <p14:creationId xmlns:p14="http://schemas.microsoft.com/office/powerpoint/2010/main" val="20160281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CBAC78F-CDD6-41DC-8840-0E5581698BD1}"/>
              </a:ext>
            </a:extLst>
          </p:cNvPr>
          <p:cNvSpPr>
            <a:spLocks noGrp="1"/>
          </p:cNvSpPr>
          <p:nvPr>
            <p:ph type="title"/>
          </p:nvPr>
        </p:nvSpPr>
        <p:spPr>
          <a:gradFill>
            <a:gsLst>
              <a:gs pos="49000">
                <a:srgbClr val="CCFFFF"/>
              </a:gs>
              <a:gs pos="100000">
                <a:srgbClr val="66CCFF"/>
              </a:gs>
            </a:gsLst>
            <a:lin ang="5400000" scaled="0"/>
          </a:gradFill>
        </p:spPr>
        <p:txBody>
          <a:bodyPr>
            <a:normAutofit/>
          </a:bodyPr>
          <a:lstStyle/>
          <a:p>
            <a:pPr algn="ctr"/>
            <a:r>
              <a:rPr lang="cs-CZ" dirty="0" err="1"/>
              <a:t>Autopatický</a:t>
            </a:r>
            <a:r>
              <a:rPr lang="cs-CZ" dirty="0"/>
              <a:t> přístup</a:t>
            </a:r>
            <a:br>
              <a:rPr lang="cs-CZ" dirty="0"/>
            </a:br>
            <a:r>
              <a:rPr lang="cs-CZ" sz="3200" dirty="0"/>
              <a:t>fáze nemoci</a:t>
            </a:r>
            <a:endParaRPr lang="cs-CZ" dirty="0"/>
          </a:p>
        </p:txBody>
      </p:sp>
      <p:sp>
        <p:nvSpPr>
          <p:cNvPr id="3" name="Zástupný obsah 2">
            <a:extLst>
              <a:ext uri="{FF2B5EF4-FFF2-40B4-BE49-F238E27FC236}">
                <a16:creationId xmlns:a16="http://schemas.microsoft.com/office/drawing/2014/main" id="{D8E50FBC-0CA4-457D-B4F3-C10D58A10A4C}"/>
              </a:ext>
            </a:extLst>
          </p:cNvPr>
          <p:cNvSpPr>
            <a:spLocks noGrp="1"/>
          </p:cNvSpPr>
          <p:nvPr>
            <p:ph idx="1"/>
          </p:nvPr>
        </p:nvSpPr>
        <p:spPr/>
        <p:txBody>
          <a:bodyPr>
            <a:normAutofit/>
          </a:bodyPr>
          <a:lstStyle/>
          <a:p>
            <a:r>
              <a:rPr lang="cs-CZ" sz="2000" dirty="0"/>
              <a:t>V případě </a:t>
            </a:r>
            <a:r>
              <a:rPr lang="cs-CZ" sz="2000" b="1" dirty="0"/>
              <a:t>rozvinutí symptomů</a:t>
            </a:r>
            <a:r>
              <a:rPr lang="cs-CZ" sz="2000" dirty="0"/>
              <a:t> a zvýraznění stavu infekce se použije </a:t>
            </a:r>
            <a:r>
              <a:rPr lang="cs-CZ" sz="2000" b="1" dirty="0"/>
              <a:t>zahřívaná </a:t>
            </a:r>
            <a:r>
              <a:rPr lang="cs-CZ" sz="2000" b="1" dirty="0" err="1"/>
              <a:t>autopatie</a:t>
            </a:r>
            <a:r>
              <a:rPr lang="cs-CZ" sz="2000" b="1" dirty="0"/>
              <a:t> z dechu příp. sliny</a:t>
            </a:r>
            <a:r>
              <a:rPr lang="cs-CZ" sz="2000" dirty="0"/>
              <a:t>, obvykle častá </a:t>
            </a:r>
            <a:r>
              <a:rPr lang="cs-CZ" sz="2000" b="1" dirty="0"/>
              <a:t>3-5x denně z nižší potence 1,5 – 3l </a:t>
            </a:r>
          </a:p>
          <a:p>
            <a:r>
              <a:rPr lang="cs-CZ" sz="2000" b="1" dirty="0"/>
              <a:t>Zahřívaná </a:t>
            </a:r>
            <a:r>
              <a:rPr lang="cs-CZ" sz="2000" b="1" dirty="0" err="1"/>
              <a:t>autopatie</a:t>
            </a:r>
            <a:r>
              <a:rPr lang="cs-CZ" sz="2000" b="1" dirty="0"/>
              <a:t> </a:t>
            </a:r>
            <a:r>
              <a:rPr lang="cs-CZ" sz="2000" dirty="0"/>
              <a:t>proto, že vstupní materiál obsahuje virovou zátěž a po jejím zahřátí a </a:t>
            </a:r>
            <a:r>
              <a:rPr lang="cs-CZ" sz="2000" dirty="0" err="1"/>
              <a:t>napotencování</a:t>
            </a:r>
            <a:r>
              <a:rPr lang="cs-CZ" sz="2000" dirty="0"/>
              <a:t> organismus reaguje také </a:t>
            </a:r>
            <a:r>
              <a:rPr lang="cs-CZ" sz="2000" b="1" dirty="0" err="1"/>
              <a:t>izopatickým</a:t>
            </a:r>
            <a:r>
              <a:rPr lang="cs-CZ" sz="2000" b="1" dirty="0"/>
              <a:t> způsobem</a:t>
            </a:r>
          </a:p>
          <a:p>
            <a:r>
              <a:rPr lang="cs-CZ" sz="2000" dirty="0"/>
              <a:t>Podle potřeby využívají další léčebné postupy, použití </a:t>
            </a:r>
            <a:r>
              <a:rPr lang="cs-CZ" sz="2000" dirty="0" err="1"/>
              <a:t>autopatie</a:t>
            </a:r>
            <a:r>
              <a:rPr lang="cs-CZ" sz="2000" dirty="0"/>
              <a:t> jejich využití nijak neomezuje a nenahrazuje. </a:t>
            </a:r>
          </a:p>
          <a:p>
            <a:r>
              <a:rPr lang="cs-CZ" sz="2000" dirty="0"/>
              <a:t>Optimální varianta je použití </a:t>
            </a:r>
            <a:r>
              <a:rPr lang="cs-CZ" sz="2000" dirty="0" err="1"/>
              <a:t>autopatické</a:t>
            </a:r>
            <a:r>
              <a:rPr lang="cs-CZ" sz="2000" dirty="0"/>
              <a:t> lahvičky, nouzová varianta přenesení sliny do víčka a zalití vařící vodou z varné konvice a následné potencování, příp. probublání vařící vody ve víčku brčkem. Tyto postupy jsou pouze nouzové jako první pomoc a nedávají trvale dostatečné výsledky. </a:t>
            </a:r>
          </a:p>
        </p:txBody>
      </p:sp>
      <p:sp>
        <p:nvSpPr>
          <p:cNvPr id="4" name="Zástupný symbol pro zápatí 3">
            <a:extLst>
              <a:ext uri="{FF2B5EF4-FFF2-40B4-BE49-F238E27FC236}">
                <a16:creationId xmlns:a16="http://schemas.microsoft.com/office/drawing/2014/main" id="{9F4BD6E6-A811-4F8C-899C-7A4AB0CCF76F}"/>
              </a:ext>
            </a:extLst>
          </p:cNvPr>
          <p:cNvSpPr>
            <a:spLocks noGrp="1"/>
          </p:cNvSpPr>
          <p:nvPr>
            <p:ph type="ftr" sz="quarter" idx="11"/>
          </p:nvPr>
        </p:nvSpPr>
        <p:spPr/>
        <p:txBody>
          <a:bodyPr/>
          <a:lstStyle/>
          <a:p>
            <a:r>
              <a:rPr lang="en-US"/>
              <a:t>www.homeopatickestudium.cz</a:t>
            </a:r>
            <a:endParaRPr lang="en-US" dirty="0"/>
          </a:p>
        </p:txBody>
      </p:sp>
      <p:sp>
        <p:nvSpPr>
          <p:cNvPr id="5" name="Zástupný symbol pro číslo snímku 4">
            <a:extLst>
              <a:ext uri="{FF2B5EF4-FFF2-40B4-BE49-F238E27FC236}">
                <a16:creationId xmlns:a16="http://schemas.microsoft.com/office/drawing/2014/main" id="{CAC76541-DBBD-4E68-BDE0-CFA18B193CAB}"/>
              </a:ext>
            </a:extLst>
          </p:cNvPr>
          <p:cNvSpPr>
            <a:spLocks noGrp="1"/>
          </p:cNvSpPr>
          <p:nvPr>
            <p:ph type="sldNum" sz="quarter" idx="12"/>
          </p:nvPr>
        </p:nvSpPr>
        <p:spPr/>
        <p:txBody>
          <a:bodyPr/>
          <a:lstStyle/>
          <a:p>
            <a:fld id="{4FAB73BC-B049-4115-A692-8D63A059BFB8}" type="slidenum">
              <a:rPr lang="en-US" smtClean="0"/>
              <a:pPr/>
              <a:t>12</a:t>
            </a:fld>
            <a:endParaRPr lang="en-US" dirty="0"/>
          </a:p>
        </p:txBody>
      </p:sp>
    </p:spTree>
    <p:extLst>
      <p:ext uri="{BB962C8B-B14F-4D97-AF65-F5344CB8AC3E}">
        <p14:creationId xmlns:p14="http://schemas.microsoft.com/office/powerpoint/2010/main" val="29250132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CBAC78F-CDD6-41DC-8840-0E5581698BD1}"/>
              </a:ext>
            </a:extLst>
          </p:cNvPr>
          <p:cNvSpPr>
            <a:spLocks noGrp="1"/>
          </p:cNvSpPr>
          <p:nvPr>
            <p:ph type="title"/>
          </p:nvPr>
        </p:nvSpPr>
        <p:spPr>
          <a:gradFill>
            <a:gsLst>
              <a:gs pos="49000">
                <a:srgbClr val="CCFFFF"/>
              </a:gs>
              <a:gs pos="100000">
                <a:srgbClr val="66CCFF"/>
              </a:gs>
            </a:gsLst>
            <a:lin ang="5400000" scaled="0"/>
          </a:gradFill>
        </p:spPr>
        <p:txBody>
          <a:bodyPr>
            <a:normAutofit/>
          </a:bodyPr>
          <a:lstStyle/>
          <a:p>
            <a:pPr algn="ctr"/>
            <a:r>
              <a:rPr lang="cs-CZ" dirty="0" err="1"/>
              <a:t>Autopatický</a:t>
            </a:r>
            <a:r>
              <a:rPr lang="cs-CZ" dirty="0"/>
              <a:t> přístup</a:t>
            </a:r>
            <a:br>
              <a:rPr lang="cs-CZ" dirty="0"/>
            </a:br>
            <a:r>
              <a:rPr lang="cs-CZ" sz="3200" dirty="0"/>
              <a:t>fáze po nemoci</a:t>
            </a:r>
            <a:endParaRPr lang="cs-CZ" dirty="0"/>
          </a:p>
        </p:txBody>
      </p:sp>
      <p:sp>
        <p:nvSpPr>
          <p:cNvPr id="3" name="Zástupný obsah 2">
            <a:extLst>
              <a:ext uri="{FF2B5EF4-FFF2-40B4-BE49-F238E27FC236}">
                <a16:creationId xmlns:a16="http://schemas.microsoft.com/office/drawing/2014/main" id="{D8E50FBC-0CA4-457D-B4F3-C10D58A10A4C}"/>
              </a:ext>
            </a:extLst>
          </p:cNvPr>
          <p:cNvSpPr>
            <a:spLocks noGrp="1"/>
          </p:cNvSpPr>
          <p:nvPr>
            <p:ph idx="1"/>
          </p:nvPr>
        </p:nvSpPr>
        <p:spPr/>
        <p:txBody>
          <a:bodyPr>
            <a:normAutofit/>
          </a:bodyPr>
          <a:lstStyle/>
          <a:p>
            <a:r>
              <a:rPr lang="cs-CZ" sz="2000" dirty="0"/>
              <a:t>Po proběhnutí akutní fáze nemoci je vhodné ještě cca týden denně dělat zahřívanou </a:t>
            </a:r>
            <a:r>
              <a:rPr lang="cs-CZ" sz="2000" dirty="0" err="1"/>
              <a:t>autopatii</a:t>
            </a:r>
            <a:r>
              <a:rPr lang="cs-CZ" sz="2000" dirty="0"/>
              <a:t>, poté přejít na nezahřívanou </a:t>
            </a:r>
            <a:r>
              <a:rPr lang="cs-CZ" sz="2000" dirty="0" err="1"/>
              <a:t>autopatii</a:t>
            </a:r>
            <a:r>
              <a:rPr lang="cs-CZ" sz="2000" dirty="0"/>
              <a:t> (příp. zvýšit na běžnou individuální potenci) a stabilizovat stav zdraví </a:t>
            </a:r>
          </a:p>
          <a:p>
            <a:r>
              <a:rPr lang="cs-CZ" sz="2000" b="1" dirty="0"/>
              <a:t>Ideální je využít tento stav jako příležitost</a:t>
            </a:r>
            <a:r>
              <a:rPr lang="cs-CZ" sz="2000" dirty="0"/>
              <a:t> a pomocí dalšího působení </a:t>
            </a:r>
            <a:r>
              <a:rPr lang="cs-CZ" sz="2000" dirty="0" err="1"/>
              <a:t>autopatie</a:t>
            </a:r>
            <a:r>
              <a:rPr lang="cs-CZ" sz="2000" dirty="0"/>
              <a:t> individuálně zvolené, často zahřívaného dechu s opakováním obden se snažit o další zlepšení zdraví a vyřešení chronických stavů</a:t>
            </a:r>
          </a:p>
          <a:p>
            <a:r>
              <a:rPr lang="cs-CZ" sz="2000" dirty="0"/>
              <a:t>Na závěr použití </a:t>
            </a:r>
            <a:r>
              <a:rPr lang="cs-CZ" sz="2000" dirty="0" err="1"/>
              <a:t>autopatie</a:t>
            </a:r>
            <a:r>
              <a:rPr lang="cs-CZ" sz="2000" dirty="0"/>
              <a:t> obvykle připadá nezahřívaná </a:t>
            </a:r>
            <a:r>
              <a:rPr lang="cs-CZ" sz="2000" dirty="0" err="1"/>
              <a:t>autopatie</a:t>
            </a:r>
            <a:r>
              <a:rPr lang="cs-CZ" sz="2000" dirty="0"/>
              <a:t>, která organismus harmonizuje, aby už „nebojoval“</a:t>
            </a:r>
          </a:p>
        </p:txBody>
      </p:sp>
      <p:sp>
        <p:nvSpPr>
          <p:cNvPr id="4" name="Zástupný symbol pro zápatí 3">
            <a:extLst>
              <a:ext uri="{FF2B5EF4-FFF2-40B4-BE49-F238E27FC236}">
                <a16:creationId xmlns:a16="http://schemas.microsoft.com/office/drawing/2014/main" id="{53B09E12-931A-4D00-A193-9C22B391AAC3}"/>
              </a:ext>
            </a:extLst>
          </p:cNvPr>
          <p:cNvSpPr>
            <a:spLocks noGrp="1"/>
          </p:cNvSpPr>
          <p:nvPr>
            <p:ph type="ftr" sz="quarter" idx="11"/>
          </p:nvPr>
        </p:nvSpPr>
        <p:spPr/>
        <p:txBody>
          <a:bodyPr/>
          <a:lstStyle/>
          <a:p>
            <a:r>
              <a:rPr lang="en-US"/>
              <a:t>www.homeopatickestudium.cz</a:t>
            </a:r>
            <a:endParaRPr lang="en-US" dirty="0"/>
          </a:p>
        </p:txBody>
      </p:sp>
      <p:sp>
        <p:nvSpPr>
          <p:cNvPr id="5" name="Zástupný symbol pro číslo snímku 4">
            <a:extLst>
              <a:ext uri="{FF2B5EF4-FFF2-40B4-BE49-F238E27FC236}">
                <a16:creationId xmlns:a16="http://schemas.microsoft.com/office/drawing/2014/main" id="{5E82C6CB-0F29-4202-BED6-66C87E279A4F}"/>
              </a:ext>
            </a:extLst>
          </p:cNvPr>
          <p:cNvSpPr>
            <a:spLocks noGrp="1"/>
          </p:cNvSpPr>
          <p:nvPr>
            <p:ph type="sldNum" sz="quarter" idx="12"/>
          </p:nvPr>
        </p:nvSpPr>
        <p:spPr/>
        <p:txBody>
          <a:bodyPr/>
          <a:lstStyle/>
          <a:p>
            <a:fld id="{4FAB73BC-B049-4115-A692-8D63A059BFB8}" type="slidenum">
              <a:rPr lang="en-US" smtClean="0"/>
              <a:pPr/>
              <a:t>13</a:t>
            </a:fld>
            <a:endParaRPr lang="en-US" dirty="0"/>
          </a:p>
        </p:txBody>
      </p:sp>
      <p:pic>
        <p:nvPicPr>
          <p:cNvPr id="6" name="Obrázek 5" descr="Obsah obrázku exteriér, kontejner, sklo, voda&#10;&#10;Popis byl vytvořen automaticky">
            <a:extLst>
              <a:ext uri="{FF2B5EF4-FFF2-40B4-BE49-F238E27FC236}">
                <a16:creationId xmlns:a16="http://schemas.microsoft.com/office/drawing/2014/main" id="{0ABFBE32-BD6C-4BE8-8F10-705BD28EA25E}"/>
              </a:ext>
            </a:extLst>
          </p:cNvPr>
          <p:cNvPicPr>
            <a:picLocks noChangeAspect="1"/>
          </p:cNvPicPr>
          <p:nvPr/>
        </p:nvPicPr>
        <p:blipFill>
          <a:blip r:embed="rId2"/>
          <a:stretch>
            <a:fillRect/>
          </a:stretch>
        </p:blipFill>
        <p:spPr>
          <a:xfrm>
            <a:off x="10372578" y="3463871"/>
            <a:ext cx="1657643" cy="3118121"/>
          </a:xfrm>
          <a:prstGeom prst="rect">
            <a:avLst/>
          </a:prstGeom>
          <a:ln>
            <a:noFill/>
          </a:ln>
          <a:effectLst>
            <a:softEdge rad="112500"/>
          </a:effectLst>
        </p:spPr>
      </p:pic>
    </p:spTree>
    <p:extLst>
      <p:ext uri="{BB962C8B-B14F-4D97-AF65-F5344CB8AC3E}">
        <p14:creationId xmlns:p14="http://schemas.microsoft.com/office/powerpoint/2010/main" val="31253533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CBAC78F-CDD6-41DC-8840-0E5581698BD1}"/>
              </a:ext>
            </a:extLst>
          </p:cNvPr>
          <p:cNvSpPr>
            <a:spLocks noGrp="1"/>
          </p:cNvSpPr>
          <p:nvPr>
            <p:ph type="title"/>
          </p:nvPr>
        </p:nvSpPr>
        <p:spPr>
          <a:gradFill>
            <a:gsLst>
              <a:gs pos="49000">
                <a:srgbClr val="CCFFFF"/>
              </a:gs>
              <a:gs pos="100000">
                <a:srgbClr val="66CCFF"/>
              </a:gs>
            </a:gsLst>
            <a:lin ang="5400000" scaled="0"/>
          </a:gradFill>
        </p:spPr>
        <p:txBody>
          <a:bodyPr>
            <a:normAutofit/>
          </a:bodyPr>
          <a:lstStyle/>
          <a:p>
            <a:pPr algn="ctr"/>
            <a:r>
              <a:rPr lang="cs-CZ" dirty="0" err="1"/>
              <a:t>Autopatický</a:t>
            </a:r>
            <a:r>
              <a:rPr lang="cs-CZ" dirty="0"/>
              <a:t> přístup</a:t>
            </a:r>
            <a:br>
              <a:rPr lang="cs-CZ" dirty="0"/>
            </a:br>
            <a:r>
              <a:rPr lang="cs-CZ" sz="3200" dirty="0"/>
              <a:t>fáze po nemoci</a:t>
            </a:r>
            <a:endParaRPr lang="cs-CZ" dirty="0"/>
          </a:p>
        </p:txBody>
      </p:sp>
      <p:sp>
        <p:nvSpPr>
          <p:cNvPr id="3" name="Zástupný obsah 2">
            <a:extLst>
              <a:ext uri="{FF2B5EF4-FFF2-40B4-BE49-F238E27FC236}">
                <a16:creationId xmlns:a16="http://schemas.microsoft.com/office/drawing/2014/main" id="{D8E50FBC-0CA4-457D-B4F3-C10D58A10A4C}"/>
              </a:ext>
            </a:extLst>
          </p:cNvPr>
          <p:cNvSpPr>
            <a:spLocks noGrp="1"/>
          </p:cNvSpPr>
          <p:nvPr>
            <p:ph idx="1"/>
          </p:nvPr>
        </p:nvSpPr>
        <p:spPr/>
        <p:txBody>
          <a:bodyPr>
            <a:normAutofit/>
          </a:bodyPr>
          <a:lstStyle/>
          <a:p>
            <a:r>
              <a:rPr lang="cs-CZ" sz="2000" dirty="0"/>
              <a:t>Po celou dobu je třeba způsob přípravy </a:t>
            </a:r>
            <a:r>
              <a:rPr lang="cs-CZ" sz="2000" dirty="0" err="1"/>
              <a:t>autopatie</a:t>
            </a:r>
            <a:r>
              <a:rPr lang="cs-CZ" sz="2000" dirty="0"/>
              <a:t>, její výši a četnost přizpůsobovat potřebám léčené osoby. </a:t>
            </a:r>
          </a:p>
          <a:p>
            <a:r>
              <a:rPr lang="cs-CZ" sz="2000" dirty="0"/>
              <a:t>V různých fázích nemoci může být vhodné se podle individuálního vývoje odchýlit od navrženého postupu</a:t>
            </a:r>
          </a:p>
          <a:p>
            <a:pPr marL="0" indent="0">
              <a:buNone/>
            </a:pPr>
            <a:endParaRPr lang="cs-CZ" sz="2000" dirty="0"/>
          </a:p>
        </p:txBody>
      </p:sp>
      <p:sp>
        <p:nvSpPr>
          <p:cNvPr id="4" name="Zástupný symbol pro zápatí 3">
            <a:extLst>
              <a:ext uri="{FF2B5EF4-FFF2-40B4-BE49-F238E27FC236}">
                <a16:creationId xmlns:a16="http://schemas.microsoft.com/office/drawing/2014/main" id="{BC2D0342-1D91-4AE5-80A4-8D0A84449150}"/>
              </a:ext>
            </a:extLst>
          </p:cNvPr>
          <p:cNvSpPr>
            <a:spLocks noGrp="1"/>
          </p:cNvSpPr>
          <p:nvPr>
            <p:ph type="ftr" sz="quarter" idx="11"/>
          </p:nvPr>
        </p:nvSpPr>
        <p:spPr/>
        <p:txBody>
          <a:bodyPr/>
          <a:lstStyle/>
          <a:p>
            <a:r>
              <a:rPr lang="en-US"/>
              <a:t>www.homeopatickestudium.cz</a:t>
            </a:r>
            <a:endParaRPr lang="en-US" dirty="0"/>
          </a:p>
        </p:txBody>
      </p:sp>
      <p:sp>
        <p:nvSpPr>
          <p:cNvPr id="5" name="Zástupný symbol pro číslo snímku 4">
            <a:extLst>
              <a:ext uri="{FF2B5EF4-FFF2-40B4-BE49-F238E27FC236}">
                <a16:creationId xmlns:a16="http://schemas.microsoft.com/office/drawing/2014/main" id="{247EF206-F4FC-427E-A425-D3D477C61D50}"/>
              </a:ext>
            </a:extLst>
          </p:cNvPr>
          <p:cNvSpPr>
            <a:spLocks noGrp="1"/>
          </p:cNvSpPr>
          <p:nvPr>
            <p:ph type="sldNum" sz="quarter" idx="12"/>
          </p:nvPr>
        </p:nvSpPr>
        <p:spPr/>
        <p:txBody>
          <a:bodyPr/>
          <a:lstStyle/>
          <a:p>
            <a:fld id="{4FAB73BC-B049-4115-A692-8D63A059BFB8}" type="slidenum">
              <a:rPr lang="en-US" smtClean="0"/>
              <a:pPr/>
              <a:t>14</a:t>
            </a:fld>
            <a:endParaRPr lang="en-US" dirty="0"/>
          </a:p>
        </p:txBody>
      </p:sp>
      <p:pic>
        <p:nvPicPr>
          <p:cNvPr id="7" name="Obrázek 6" descr="Obsah obrázku exteriér, kontejner, sklo, voda&#10;&#10;Popis byl vytvořen automaticky">
            <a:extLst>
              <a:ext uri="{FF2B5EF4-FFF2-40B4-BE49-F238E27FC236}">
                <a16:creationId xmlns:a16="http://schemas.microsoft.com/office/drawing/2014/main" id="{563A8DF2-DAFF-4D97-AD74-BB094501096C}"/>
              </a:ext>
            </a:extLst>
          </p:cNvPr>
          <p:cNvPicPr>
            <a:picLocks noChangeAspect="1"/>
          </p:cNvPicPr>
          <p:nvPr/>
        </p:nvPicPr>
        <p:blipFill>
          <a:blip r:embed="rId2"/>
          <a:stretch>
            <a:fillRect/>
          </a:stretch>
        </p:blipFill>
        <p:spPr>
          <a:xfrm>
            <a:off x="9467557" y="3323589"/>
            <a:ext cx="1657643" cy="3118121"/>
          </a:xfrm>
          <a:prstGeom prst="rect">
            <a:avLst/>
          </a:prstGeom>
          <a:ln>
            <a:noFill/>
          </a:ln>
          <a:effectLst>
            <a:softEdge rad="112500"/>
          </a:effectLst>
        </p:spPr>
      </p:pic>
    </p:spTree>
    <p:extLst>
      <p:ext uri="{BB962C8B-B14F-4D97-AF65-F5344CB8AC3E}">
        <p14:creationId xmlns:p14="http://schemas.microsoft.com/office/powerpoint/2010/main" val="7967029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C006649-4534-4E1C-8DD8-A0CB819A68B8}"/>
              </a:ext>
            </a:extLst>
          </p:cNvPr>
          <p:cNvSpPr>
            <a:spLocks noGrp="1"/>
          </p:cNvSpPr>
          <p:nvPr>
            <p:ph type="title"/>
          </p:nvPr>
        </p:nvSpPr>
        <p:spPr/>
        <p:txBody>
          <a:bodyPr>
            <a:normAutofit fontScale="90000"/>
          </a:bodyPr>
          <a:lstStyle/>
          <a:p>
            <a:pPr algn="ctr"/>
            <a:r>
              <a:rPr lang="cs-CZ" dirty="0"/>
              <a:t>Homeopatický přístup</a:t>
            </a:r>
            <a:br>
              <a:rPr lang="cs-CZ" dirty="0"/>
            </a:br>
            <a:r>
              <a:rPr lang="cs-CZ" sz="3200" dirty="0"/>
              <a:t>Symptomy z 55924 potvrzených případů dle WHO</a:t>
            </a:r>
            <a:br>
              <a:rPr lang="cs-CZ" sz="3200" dirty="0"/>
            </a:br>
            <a:r>
              <a:rPr lang="cs-CZ" sz="1100" dirty="0"/>
              <a:t>https://www.doctorbhatia.com/treatment/coronavirus-covid-19-symptoms-homeopathic-remedies-for-treatment-and-prophylaxis/?v=928568b84963</a:t>
            </a:r>
            <a:endParaRPr lang="cs-CZ" dirty="0"/>
          </a:p>
        </p:txBody>
      </p:sp>
      <p:sp>
        <p:nvSpPr>
          <p:cNvPr id="4" name="Zástupný obsah 3">
            <a:extLst>
              <a:ext uri="{FF2B5EF4-FFF2-40B4-BE49-F238E27FC236}">
                <a16:creationId xmlns:a16="http://schemas.microsoft.com/office/drawing/2014/main" id="{9857729F-FA01-4620-A318-1B471C18F36C}"/>
              </a:ext>
            </a:extLst>
          </p:cNvPr>
          <p:cNvSpPr>
            <a:spLocks noGrp="1"/>
          </p:cNvSpPr>
          <p:nvPr>
            <p:ph sz="half" idx="1"/>
          </p:nvPr>
        </p:nvSpPr>
        <p:spPr/>
        <p:txBody>
          <a:bodyPr>
            <a:normAutofit/>
          </a:bodyPr>
          <a:lstStyle/>
          <a:p>
            <a:r>
              <a:rPr lang="cs-CZ" sz="2000" b="1" dirty="0"/>
              <a:t>Horečka</a:t>
            </a:r>
            <a:r>
              <a:rPr lang="cs-CZ" sz="2000" dirty="0"/>
              <a:t> - </a:t>
            </a:r>
            <a:r>
              <a:rPr lang="en-US" sz="2000" dirty="0"/>
              <a:t>87.9%</a:t>
            </a:r>
            <a:endParaRPr lang="cs-CZ" sz="2000" dirty="0"/>
          </a:p>
          <a:p>
            <a:r>
              <a:rPr lang="cs-CZ" sz="2000" dirty="0"/>
              <a:t>Sucho v ústech, </a:t>
            </a:r>
            <a:r>
              <a:rPr lang="cs-CZ" sz="2000" b="1" dirty="0"/>
              <a:t>suchý kašel </a:t>
            </a:r>
            <a:r>
              <a:rPr lang="en-US" sz="2000" dirty="0"/>
              <a:t>67.7%</a:t>
            </a:r>
            <a:endParaRPr lang="cs-CZ" sz="2000" dirty="0"/>
          </a:p>
          <a:p>
            <a:r>
              <a:rPr lang="cs-CZ" sz="2000" b="1" dirty="0"/>
              <a:t>Únava, vyčerpanost </a:t>
            </a:r>
            <a:r>
              <a:rPr lang="en-US" sz="2000" dirty="0"/>
              <a:t>38.1%</a:t>
            </a:r>
            <a:endParaRPr lang="cs-CZ" sz="2000" dirty="0"/>
          </a:p>
          <a:p>
            <a:r>
              <a:rPr lang="cs-CZ" sz="2000" dirty="0"/>
              <a:t>Zahlenění </a:t>
            </a:r>
            <a:r>
              <a:rPr lang="en-US" sz="2000" dirty="0"/>
              <a:t>33.4%</a:t>
            </a:r>
            <a:endParaRPr lang="cs-CZ" sz="2000" dirty="0"/>
          </a:p>
          <a:p>
            <a:r>
              <a:rPr lang="cs-CZ" sz="2000" b="1" dirty="0"/>
              <a:t>Dýchací potíže </a:t>
            </a:r>
            <a:r>
              <a:rPr lang="en-US" sz="2000" dirty="0"/>
              <a:t>18.6%</a:t>
            </a:r>
            <a:endParaRPr lang="cs-CZ" sz="2000" dirty="0"/>
          </a:p>
          <a:p>
            <a:r>
              <a:rPr lang="cs-CZ" sz="2000" dirty="0"/>
              <a:t>Bolesti v krku </a:t>
            </a:r>
            <a:r>
              <a:rPr lang="en-US" sz="2000" dirty="0"/>
              <a:t>13.9%</a:t>
            </a:r>
            <a:endParaRPr lang="cs-CZ" sz="2000" dirty="0"/>
          </a:p>
          <a:p>
            <a:r>
              <a:rPr lang="cs-CZ" sz="2000" dirty="0"/>
              <a:t>Bolesti hlavy 1</a:t>
            </a:r>
            <a:r>
              <a:rPr lang="en-US" sz="2000" dirty="0"/>
              <a:t>3.6%</a:t>
            </a:r>
            <a:endParaRPr lang="cs-CZ" sz="2000" dirty="0"/>
          </a:p>
        </p:txBody>
      </p:sp>
      <p:sp>
        <p:nvSpPr>
          <p:cNvPr id="6" name="Zástupný obsah 5">
            <a:extLst>
              <a:ext uri="{FF2B5EF4-FFF2-40B4-BE49-F238E27FC236}">
                <a16:creationId xmlns:a16="http://schemas.microsoft.com/office/drawing/2014/main" id="{2269C08F-8876-4BB1-A06B-C5478B63AFC1}"/>
              </a:ext>
            </a:extLst>
          </p:cNvPr>
          <p:cNvSpPr>
            <a:spLocks noGrp="1"/>
          </p:cNvSpPr>
          <p:nvPr>
            <p:ph sz="half" idx="2"/>
          </p:nvPr>
        </p:nvSpPr>
        <p:spPr/>
        <p:txBody>
          <a:bodyPr>
            <a:normAutofit/>
          </a:bodyPr>
          <a:lstStyle/>
          <a:p>
            <a:r>
              <a:rPr lang="cs-CZ" sz="2000" b="1" dirty="0"/>
              <a:t>Bolesti svalů nebo kloubů</a:t>
            </a:r>
            <a:r>
              <a:rPr lang="en-US" sz="2000" dirty="0"/>
              <a:t>14.8%,</a:t>
            </a:r>
            <a:endParaRPr lang="cs-CZ" sz="2000" dirty="0"/>
          </a:p>
          <a:p>
            <a:r>
              <a:rPr lang="cs-CZ" sz="2000" dirty="0"/>
              <a:t>Mrazení, zimnice </a:t>
            </a:r>
            <a:r>
              <a:rPr lang="en-US" sz="2000" dirty="0"/>
              <a:t>11.4%</a:t>
            </a:r>
            <a:endParaRPr lang="cs-CZ" sz="2000" dirty="0"/>
          </a:p>
          <a:p>
            <a:r>
              <a:rPr lang="cs-CZ" sz="2000" dirty="0"/>
              <a:t>Nauzea nebo zvracení </a:t>
            </a:r>
            <a:r>
              <a:rPr lang="en-US" sz="2000" dirty="0"/>
              <a:t>5.0%</a:t>
            </a:r>
            <a:endParaRPr lang="cs-CZ" sz="2000" dirty="0"/>
          </a:p>
          <a:p>
            <a:r>
              <a:rPr lang="cs-CZ" sz="2000" dirty="0"/>
              <a:t>Ucpaný nos </a:t>
            </a:r>
            <a:r>
              <a:rPr lang="en-US" sz="2000" dirty="0"/>
              <a:t>4.8%</a:t>
            </a:r>
            <a:endParaRPr lang="cs-CZ" sz="2000" dirty="0"/>
          </a:p>
          <a:p>
            <a:r>
              <a:rPr lang="cs-CZ" sz="2000" dirty="0"/>
              <a:t>Průjem </a:t>
            </a:r>
            <a:r>
              <a:rPr lang="en-US" sz="2000" dirty="0"/>
              <a:t>3.7%</a:t>
            </a:r>
            <a:endParaRPr lang="cs-CZ" sz="2000" dirty="0"/>
          </a:p>
          <a:p>
            <a:r>
              <a:rPr lang="cs-CZ" sz="2000" dirty="0"/>
              <a:t>Vykašlávání krve </a:t>
            </a:r>
            <a:r>
              <a:rPr lang="en-US" sz="2000" dirty="0"/>
              <a:t>0.9%</a:t>
            </a:r>
            <a:endParaRPr lang="cs-CZ" sz="2000" dirty="0"/>
          </a:p>
          <a:p>
            <a:r>
              <a:rPr lang="cs-CZ" sz="2000" dirty="0"/>
              <a:t>Záněty spojivek apod. </a:t>
            </a:r>
            <a:r>
              <a:rPr lang="en-US" sz="2000" dirty="0"/>
              <a:t>0.8%</a:t>
            </a:r>
          </a:p>
        </p:txBody>
      </p:sp>
      <p:sp>
        <p:nvSpPr>
          <p:cNvPr id="3" name="Zástupný symbol pro zápatí 2">
            <a:extLst>
              <a:ext uri="{FF2B5EF4-FFF2-40B4-BE49-F238E27FC236}">
                <a16:creationId xmlns:a16="http://schemas.microsoft.com/office/drawing/2014/main" id="{80656F50-9A34-4257-ACAF-982429010561}"/>
              </a:ext>
            </a:extLst>
          </p:cNvPr>
          <p:cNvSpPr>
            <a:spLocks noGrp="1"/>
          </p:cNvSpPr>
          <p:nvPr>
            <p:ph type="ftr" sz="quarter" idx="11"/>
          </p:nvPr>
        </p:nvSpPr>
        <p:spPr/>
        <p:txBody>
          <a:bodyPr/>
          <a:lstStyle/>
          <a:p>
            <a:r>
              <a:rPr lang="en-US"/>
              <a:t>www.homeopatickestudium.cz</a:t>
            </a:r>
            <a:endParaRPr lang="en-US" dirty="0"/>
          </a:p>
        </p:txBody>
      </p:sp>
      <p:sp>
        <p:nvSpPr>
          <p:cNvPr id="5" name="Zástupný symbol pro číslo snímku 4">
            <a:extLst>
              <a:ext uri="{FF2B5EF4-FFF2-40B4-BE49-F238E27FC236}">
                <a16:creationId xmlns:a16="http://schemas.microsoft.com/office/drawing/2014/main" id="{6D28C731-4966-4C04-8628-92496B8B5AEA}"/>
              </a:ext>
            </a:extLst>
          </p:cNvPr>
          <p:cNvSpPr>
            <a:spLocks noGrp="1"/>
          </p:cNvSpPr>
          <p:nvPr>
            <p:ph type="sldNum" sz="quarter" idx="12"/>
          </p:nvPr>
        </p:nvSpPr>
        <p:spPr/>
        <p:txBody>
          <a:bodyPr/>
          <a:lstStyle/>
          <a:p>
            <a:fld id="{4FAB73BC-B049-4115-A692-8D63A059BFB8}" type="slidenum">
              <a:rPr lang="en-US" smtClean="0"/>
              <a:t>15</a:t>
            </a:fld>
            <a:endParaRPr lang="en-US" dirty="0"/>
          </a:p>
        </p:txBody>
      </p:sp>
    </p:spTree>
    <p:extLst>
      <p:ext uri="{BB962C8B-B14F-4D97-AF65-F5344CB8AC3E}">
        <p14:creationId xmlns:p14="http://schemas.microsoft.com/office/powerpoint/2010/main" val="17727071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8164663-E254-4114-9D78-9EAEB4A177D4}"/>
              </a:ext>
            </a:extLst>
          </p:cNvPr>
          <p:cNvSpPr>
            <a:spLocks noGrp="1"/>
          </p:cNvSpPr>
          <p:nvPr>
            <p:ph type="title"/>
          </p:nvPr>
        </p:nvSpPr>
        <p:spPr/>
        <p:txBody>
          <a:bodyPr/>
          <a:lstStyle/>
          <a:p>
            <a:pPr algn="ctr"/>
            <a:r>
              <a:rPr lang="cs-CZ" dirty="0"/>
              <a:t>Homeopatická preskripce</a:t>
            </a:r>
          </a:p>
        </p:txBody>
      </p:sp>
      <p:sp>
        <p:nvSpPr>
          <p:cNvPr id="3" name="Zástupný obsah 2">
            <a:extLst>
              <a:ext uri="{FF2B5EF4-FFF2-40B4-BE49-F238E27FC236}">
                <a16:creationId xmlns:a16="http://schemas.microsoft.com/office/drawing/2014/main" id="{B4B8150D-EE50-4F13-AA0D-284381AF3919}"/>
              </a:ext>
            </a:extLst>
          </p:cNvPr>
          <p:cNvSpPr>
            <a:spLocks noGrp="1"/>
          </p:cNvSpPr>
          <p:nvPr>
            <p:ph idx="1"/>
          </p:nvPr>
        </p:nvSpPr>
        <p:spPr>
          <a:xfrm>
            <a:off x="1066800" y="2103120"/>
            <a:ext cx="10058400" cy="4112286"/>
          </a:xfrm>
        </p:spPr>
        <p:txBody>
          <a:bodyPr>
            <a:normAutofit lnSpcReduction="10000"/>
          </a:bodyPr>
          <a:lstStyle/>
          <a:p>
            <a:pPr algn="just"/>
            <a:r>
              <a:rPr lang="cs-CZ" sz="2000" dirty="0"/>
              <a:t>Lidé s onemocněním </a:t>
            </a:r>
            <a:r>
              <a:rPr lang="en-US" sz="2000" dirty="0"/>
              <a:t>COVID-19 </a:t>
            </a:r>
            <a:r>
              <a:rPr lang="cs-CZ" sz="2000" dirty="0"/>
              <a:t>mají typicky symptomy mírných dýchacích potíží a horečky, které se vytváří nejčastěji 5-6 dní po infekci</a:t>
            </a:r>
          </a:p>
          <a:p>
            <a:pPr algn="just"/>
            <a:r>
              <a:rPr lang="cs-CZ" sz="2000" dirty="0"/>
              <a:t>Podle různých studií jsou opakovaně nejčastějšími projevy spíše </a:t>
            </a:r>
            <a:r>
              <a:rPr lang="cs-CZ" sz="2000" b="1" dirty="0"/>
              <a:t>mírné horečky kolem 38 °C (málokdy až 39 °C), suchý kašel, obtížné dýchání, malátnost, bolesti svalů</a:t>
            </a:r>
          </a:p>
          <a:p>
            <a:pPr algn="just"/>
            <a:r>
              <a:rPr lang="cs-CZ" sz="2000" dirty="0"/>
              <a:t>Úplný nenápadný začátek projevů je dočasná ztráta čichu a chuti, poté rozvinutí horečky a následovaná suchým kašlem. Jen málokdy se projeví rýma nebo vlhký kašel. </a:t>
            </a:r>
          </a:p>
          <a:p>
            <a:pPr algn="just"/>
            <a:r>
              <a:rPr lang="cs-CZ" sz="2000" dirty="0"/>
              <a:t>Kolem 14 % osob má vážnější zhoršení potíží </a:t>
            </a:r>
            <a:r>
              <a:rPr lang="en-US" sz="2000" dirty="0"/>
              <a:t>(d</a:t>
            </a:r>
            <a:r>
              <a:rPr lang="cs-CZ" sz="2000" dirty="0" err="1"/>
              <a:t>ušnost</a:t>
            </a:r>
            <a:r>
              <a:rPr lang="en-US" sz="2000" dirty="0"/>
              <a:t>,</a:t>
            </a:r>
            <a:r>
              <a:rPr lang="cs-CZ" sz="2000" dirty="0"/>
              <a:t> až </a:t>
            </a:r>
            <a:r>
              <a:rPr lang="en-US" sz="2000" dirty="0"/>
              <a:t>30</a:t>
            </a:r>
            <a:r>
              <a:rPr lang="cs-CZ" sz="2000" dirty="0"/>
              <a:t> výdechů za minutu, </a:t>
            </a:r>
            <a:r>
              <a:rPr lang="en-US" sz="2000" dirty="0"/>
              <a:t> </a:t>
            </a:r>
            <a:r>
              <a:rPr lang="cs-CZ" sz="2000" dirty="0"/>
              <a:t>saturace krve kyslíkem </a:t>
            </a:r>
            <a:r>
              <a:rPr lang="en-US" sz="2000" dirty="0"/>
              <a:t>93</a:t>
            </a:r>
            <a:r>
              <a:rPr lang="cs-CZ" sz="2000" dirty="0"/>
              <a:t> </a:t>
            </a:r>
            <a:r>
              <a:rPr lang="en-US" sz="2000" dirty="0"/>
              <a:t>%, </a:t>
            </a:r>
            <a:r>
              <a:rPr lang="cs-CZ" sz="2000" dirty="0"/>
              <a:t>vznik zánětu a výpotku v plicích během 24 – 48h.</a:t>
            </a:r>
          </a:p>
          <a:p>
            <a:pPr algn="just"/>
            <a:r>
              <a:rPr lang="cs-CZ" sz="2000" dirty="0"/>
              <a:t>Přibližně 6 % případů je kritických se selháním dýchání, septickým šokem, multiorgánovým selháním </a:t>
            </a:r>
            <a:endParaRPr lang="en-US" sz="2000" dirty="0"/>
          </a:p>
          <a:p>
            <a:endParaRPr lang="cs-CZ" sz="2000" dirty="0"/>
          </a:p>
        </p:txBody>
      </p:sp>
      <p:sp>
        <p:nvSpPr>
          <p:cNvPr id="4" name="Zástupný symbol pro zápatí 3">
            <a:extLst>
              <a:ext uri="{FF2B5EF4-FFF2-40B4-BE49-F238E27FC236}">
                <a16:creationId xmlns:a16="http://schemas.microsoft.com/office/drawing/2014/main" id="{B1B3B4C8-82B0-467E-9108-89C73CA87DBB}"/>
              </a:ext>
            </a:extLst>
          </p:cNvPr>
          <p:cNvSpPr>
            <a:spLocks noGrp="1"/>
          </p:cNvSpPr>
          <p:nvPr>
            <p:ph type="ftr" sz="quarter" idx="11"/>
          </p:nvPr>
        </p:nvSpPr>
        <p:spPr/>
        <p:txBody>
          <a:bodyPr/>
          <a:lstStyle/>
          <a:p>
            <a:r>
              <a:rPr lang="en-US"/>
              <a:t>www.homeopatickestudium.cz</a:t>
            </a:r>
            <a:endParaRPr lang="en-US" dirty="0"/>
          </a:p>
        </p:txBody>
      </p:sp>
      <p:sp>
        <p:nvSpPr>
          <p:cNvPr id="5" name="Zástupný symbol pro číslo snímku 4">
            <a:extLst>
              <a:ext uri="{FF2B5EF4-FFF2-40B4-BE49-F238E27FC236}">
                <a16:creationId xmlns:a16="http://schemas.microsoft.com/office/drawing/2014/main" id="{F9CF3909-CDAF-4908-AD96-A3F707D15F7F}"/>
              </a:ext>
            </a:extLst>
          </p:cNvPr>
          <p:cNvSpPr>
            <a:spLocks noGrp="1"/>
          </p:cNvSpPr>
          <p:nvPr>
            <p:ph type="sldNum" sz="quarter" idx="12"/>
          </p:nvPr>
        </p:nvSpPr>
        <p:spPr/>
        <p:txBody>
          <a:bodyPr/>
          <a:lstStyle/>
          <a:p>
            <a:fld id="{4FAB73BC-B049-4115-A692-8D63A059BFB8}" type="slidenum">
              <a:rPr lang="en-US" smtClean="0"/>
              <a:pPr/>
              <a:t>16</a:t>
            </a:fld>
            <a:endParaRPr lang="en-US" dirty="0"/>
          </a:p>
        </p:txBody>
      </p:sp>
    </p:spTree>
    <p:extLst>
      <p:ext uri="{BB962C8B-B14F-4D97-AF65-F5344CB8AC3E}">
        <p14:creationId xmlns:p14="http://schemas.microsoft.com/office/powerpoint/2010/main" val="33678990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8164663-E254-4114-9D78-9EAEB4A177D4}"/>
              </a:ext>
            </a:extLst>
          </p:cNvPr>
          <p:cNvSpPr>
            <a:spLocks noGrp="1"/>
          </p:cNvSpPr>
          <p:nvPr>
            <p:ph type="title"/>
          </p:nvPr>
        </p:nvSpPr>
        <p:spPr>
          <a:gradFill>
            <a:gsLst>
              <a:gs pos="0">
                <a:srgbClr val="F1D5C9"/>
              </a:gs>
              <a:gs pos="100000">
                <a:srgbClr val="FA8C80"/>
              </a:gs>
            </a:gsLst>
            <a:lin ang="5400000" scaled="0"/>
          </a:gradFill>
        </p:spPr>
        <p:txBody>
          <a:bodyPr>
            <a:normAutofit/>
          </a:bodyPr>
          <a:lstStyle/>
          <a:p>
            <a:pPr algn="ctr"/>
            <a:r>
              <a:rPr lang="cs-CZ" dirty="0"/>
              <a:t>Genus </a:t>
            </a:r>
            <a:r>
              <a:rPr lang="cs-CZ" dirty="0" err="1"/>
              <a:t>epidemicus</a:t>
            </a:r>
            <a:br>
              <a:rPr lang="cs-CZ" dirty="0"/>
            </a:br>
            <a:r>
              <a:rPr lang="cs-CZ" sz="3200" dirty="0"/>
              <a:t>diskuze</a:t>
            </a:r>
            <a:endParaRPr lang="cs-CZ" dirty="0"/>
          </a:p>
        </p:txBody>
      </p:sp>
      <p:sp>
        <p:nvSpPr>
          <p:cNvPr id="3" name="Zástupný obsah 2">
            <a:extLst>
              <a:ext uri="{FF2B5EF4-FFF2-40B4-BE49-F238E27FC236}">
                <a16:creationId xmlns:a16="http://schemas.microsoft.com/office/drawing/2014/main" id="{B4B8150D-EE50-4F13-AA0D-284381AF3919}"/>
              </a:ext>
            </a:extLst>
          </p:cNvPr>
          <p:cNvSpPr>
            <a:spLocks noGrp="1"/>
          </p:cNvSpPr>
          <p:nvPr>
            <p:ph idx="1"/>
          </p:nvPr>
        </p:nvSpPr>
        <p:spPr/>
        <p:txBody>
          <a:bodyPr>
            <a:normAutofit lnSpcReduction="10000"/>
          </a:bodyPr>
          <a:lstStyle/>
          <a:p>
            <a:pPr algn="just"/>
            <a:r>
              <a:rPr lang="cs-CZ" sz="2000" dirty="0"/>
              <a:t>Z historie je známé, že pokud se v nějaké oblasti vyskytuje silně infekční epidemie, je možné podle symptomů nemoci nezávislých na individualitě (z desítek nebo stovek případů) vybrat takový homeopatický lék, který lze univerzálně použít v populaci pro zabránění rozvinutí příznaků nemoci.</a:t>
            </a:r>
          </a:p>
          <a:p>
            <a:pPr algn="just"/>
            <a:r>
              <a:rPr lang="cs-CZ" sz="2000" b="1" dirty="0"/>
              <a:t>Podmínkou</a:t>
            </a:r>
            <a:r>
              <a:rPr lang="cs-CZ" sz="2000" dirty="0"/>
              <a:t> pro nalezení takovéhoto léku </a:t>
            </a:r>
            <a:r>
              <a:rPr lang="cs-CZ" sz="2000" b="1" dirty="0"/>
              <a:t>je velmi silný průběh infekce, který „přehluší“ individuální rysy </a:t>
            </a:r>
            <a:r>
              <a:rPr lang="cs-CZ" sz="2000" dirty="0"/>
              <a:t>nemocných – to u </a:t>
            </a:r>
            <a:r>
              <a:rPr lang="cs-CZ" sz="2000" dirty="0" err="1"/>
              <a:t>koronaviru</a:t>
            </a:r>
            <a:r>
              <a:rPr lang="cs-CZ" sz="2000" dirty="0"/>
              <a:t> není splněno</a:t>
            </a:r>
          </a:p>
          <a:p>
            <a:pPr algn="just"/>
            <a:r>
              <a:rPr lang="cs-CZ" sz="2000" dirty="0"/>
              <a:t>Preventivní použití takovéhoto homeopatika bylo historicky podmíněno použitím v období, kdy část populace byla infikována, ale ještě bez rozvinutých příznaků. </a:t>
            </a:r>
          </a:p>
          <a:p>
            <a:pPr algn="just"/>
            <a:r>
              <a:rPr lang="cs-CZ" sz="2000" b="1" dirty="0"/>
              <a:t>Podání homeopatika GE</a:t>
            </a:r>
            <a:r>
              <a:rPr lang="cs-CZ" sz="2000" dirty="0"/>
              <a:t> předjímajícího vytvoření symptomů obrazu nemoci předešlo rozvoji symptomů nemoci a </a:t>
            </a:r>
            <a:r>
              <a:rPr lang="cs-CZ" sz="2000" b="1" dirty="0"/>
              <a:t>umožnilo vytvořit imunitní odpověď dříve než se nemoc projevila</a:t>
            </a:r>
            <a:r>
              <a:rPr lang="cs-CZ" sz="2000" dirty="0"/>
              <a:t>. </a:t>
            </a:r>
          </a:p>
        </p:txBody>
      </p:sp>
      <p:sp>
        <p:nvSpPr>
          <p:cNvPr id="4" name="Zástupný symbol pro zápatí 3">
            <a:extLst>
              <a:ext uri="{FF2B5EF4-FFF2-40B4-BE49-F238E27FC236}">
                <a16:creationId xmlns:a16="http://schemas.microsoft.com/office/drawing/2014/main" id="{4B6F978A-7B88-47D3-9327-A893B7719719}"/>
              </a:ext>
            </a:extLst>
          </p:cNvPr>
          <p:cNvSpPr>
            <a:spLocks noGrp="1"/>
          </p:cNvSpPr>
          <p:nvPr>
            <p:ph type="ftr" sz="quarter" idx="11"/>
          </p:nvPr>
        </p:nvSpPr>
        <p:spPr/>
        <p:txBody>
          <a:bodyPr/>
          <a:lstStyle/>
          <a:p>
            <a:r>
              <a:rPr lang="en-US"/>
              <a:t>www.homeopatickestudium.cz</a:t>
            </a:r>
            <a:endParaRPr lang="en-US" dirty="0"/>
          </a:p>
        </p:txBody>
      </p:sp>
      <p:sp>
        <p:nvSpPr>
          <p:cNvPr id="5" name="Zástupný symbol pro číslo snímku 4">
            <a:extLst>
              <a:ext uri="{FF2B5EF4-FFF2-40B4-BE49-F238E27FC236}">
                <a16:creationId xmlns:a16="http://schemas.microsoft.com/office/drawing/2014/main" id="{956C5DBC-CA5E-4989-BDD5-4568DF7E350C}"/>
              </a:ext>
            </a:extLst>
          </p:cNvPr>
          <p:cNvSpPr>
            <a:spLocks noGrp="1"/>
          </p:cNvSpPr>
          <p:nvPr>
            <p:ph type="sldNum" sz="quarter" idx="12"/>
          </p:nvPr>
        </p:nvSpPr>
        <p:spPr/>
        <p:txBody>
          <a:bodyPr/>
          <a:lstStyle/>
          <a:p>
            <a:fld id="{4FAB73BC-B049-4115-A692-8D63A059BFB8}" type="slidenum">
              <a:rPr lang="en-US" smtClean="0"/>
              <a:pPr/>
              <a:t>17</a:t>
            </a:fld>
            <a:endParaRPr lang="en-US" dirty="0"/>
          </a:p>
        </p:txBody>
      </p:sp>
    </p:spTree>
    <p:extLst>
      <p:ext uri="{BB962C8B-B14F-4D97-AF65-F5344CB8AC3E}">
        <p14:creationId xmlns:p14="http://schemas.microsoft.com/office/powerpoint/2010/main" val="28531576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8164663-E254-4114-9D78-9EAEB4A177D4}"/>
              </a:ext>
            </a:extLst>
          </p:cNvPr>
          <p:cNvSpPr>
            <a:spLocks noGrp="1"/>
          </p:cNvSpPr>
          <p:nvPr>
            <p:ph type="title"/>
          </p:nvPr>
        </p:nvSpPr>
        <p:spPr>
          <a:gradFill>
            <a:gsLst>
              <a:gs pos="0">
                <a:srgbClr val="F1D5C9"/>
              </a:gs>
              <a:gs pos="100000">
                <a:srgbClr val="FA8C80"/>
              </a:gs>
            </a:gsLst>
            <a:lin ang="5400000" scaled="0"/>
          </a:gradFill>
        </p:spPr>
        <p:txBody>
          <a:bodyPr>
            <a:normAutofit/>
          </a:bodyPr>
          <a:lstStyle/>
          <a:p>
            <a:pPr algn="ctr"/>
            <a:r>
              <a:rPr lang="cs-CZ" dirty="0"/>
              <a:t>Genus </a:t>
            </a:r>
            <a:r>
              <a:rPr lang="cs-CZ" dirty="0" err="1"/>
              <a:t>epidemicus</a:t>
            </a:r>
            <a:br>
              <a:rPr lang="cs-CZ" dirty="0"/>
            </a:br>
            <a:r>
              <a:rPr lang="cs-CZ" sz="3200" dirty="0"/>
              <a:t>diskuze ke </a:t>
            </a:r>
            <a:r>
              <a:rPr lang="cs-CZ" sz="3200" dirty="0" err="1"/>
              <a:t>koronaviru</a:t>
            </a:r>
            <a:endParaRPr lang="cs-CZ" dirty="0"/>
          </a:p>
        </p:txBody>
      </p:sp>
      <p:sp>
        <p:nvSpPr>
          <p:cNvPr id="3" name="Zástupný obsah 2">
            <a:extLst>
              <a:ext uri="{FF2B5EF4-FFF2-40B4-BE49-F238E27FC236}">
                <a16:creationId xmlns:a16="http://schemas.microsoft.com/office/drawing/2014/main" id="{B4B8150D-EE50-4F13-AA0D-284381AF3919}"/>
              </a:ext>
            </a:extLst>
          </p:cNvPr>
          <p:cNvSpPr>
            <a:spLocks noGrp="1"/>
          </p:cNvSpPr>
          <p:nvPr>
            <p:ph idx="1"/>
          </p:nvPr>
        </p:nvSpPr>
        <p:spPr/>
        <p:txBody>
          <a:bodyPr>
            <a:normAutofit/>
          </a:bodyPr>
          <a:lstStyle/>
          <a:p>
            <a:pPr algn="just"/>
            <a:r>
              <a:rPr lang="cs-CZ" sz="2000" dirty="0"/>
              <a:t>V případě </a:t>
            </a:r>
            <a:r>
              <a:rPr lang="cs-CZ" sz="2000" dirty="0" err="1"/>
              <a:t>koronaviru</a:t>
            </a:r>
            <a:r>
              <a:rPr lang="cs-CZ" sz="2000" dirty="0"/>
              <a:t> jsou projevy nemoci obecně mírné, někdy neznatelné, v některých případech v obrazu obecných chřipkových stavů. Generálně (až na výjimky) pomalu postupující </a:t>
            </a:r>
            <a:r>
              <a:rPr lang="cs-CZ" sz="2000" dirty="0" err="1"/>
              <a:t>koronavirová</a:t>
            </a:r>
            <a:r>
              <a:rPr lang="cs-CZ" sz="2000" dirty="0"/>
              <a:t> infekce vyčerpává organismus a vede k rozvinutí chronických potíží, které jsou pak závažnými komplikacemi. </a:t>
            </a:r>
          </a:p>
          <a:p>
            <a:pPr algn="just"/>
            <a:r>
              <a:rPr lang="cs-CZ" sz="2000" dirty="0"/>
              <a:t>Celkové oslabení a zintenzivnění chronických projevů (zejména potíží plic a srdce) vede ke kritickým stavům až úmrtí u části populace. </a:t>
            </a:r>
          </a:p>
          <a:p>
            <a:pPr algn="just"/>
            <a:endParaRPr lang="cs-CZ" sz="2000" dirty="0"/>
          </a:p>
          <a:p>
            <a:pPr algn="just"/>
            <a:r>
              <a:rPr lang="cs-CZ" sz="2000" dirty="0"/>
              <a:t>Vývoj nemoci Covid-19 tedy není jednotný v celé populaci a projevují se významně individuální dispozice, </a:t>
            </a:r>
            <a:r>
              <a:rPr lang="cs-CZ" sz="2000" b="1" dirty="0"/>
              <a:t>NENÍ TEDY MOŽNÉ URČIT JEDINÝ LÉK JAKO GENUS EPIDEMICUS A JE TŘEBA PŘEDEPISOVAT INDIVIDUÁLNĚ </a:t>
            </a:r>
            <a:r>
              <a:rPr lang="cs-CZ" sz="2000" dirty="0"/>
              <a:t>(byť určité léky se zdají častěji indikované) </a:t>
            </a:r>
          </a:p>
        </p:txBody>
      </p:sp>
      <p:sp>
        <p:nvSpPr>
          <p:cNvPr id="4" name="Zástupný symbol pro zápatí 3">
            <a:extLst>
              <a:ext uri="{FF2B5EF4-FFF2-40B4-BE49-F238E27FC236}">
                <a16:creationId xmlns:a16="http://schemas.microsoft.com/office/drawing/2014/main" id="{AF322DE5-8B9C-4B2C-9B55-8CF663F84565}"/>
              </a:ext>
            </a:extLst>
          </p:cNvPr>
          <p:cNvSpPr>
            <a:spLocks noGrp="1"/>
          </p:cNvSpPr>
          <p:nvPr>
            <p:ph type="ftr" sz="quarter" idx="11"/>
          </p:nvPr>
        </p:nvSpPr>
        <p:spPr/>
        <p:txBody>
          <a:bodyPr/>
          <a:lstStyle/>
          <a:p>
            <a:r>
              <a:rPr lang="en-US"/>
              <a:t>www.homeopatickestudium.cz</a:t>
            </a:r>
            <a:endParaRPr lang="en-US" dirty="0"/>
          </a:p>
        </p:txBody>
      </p:sp>
      <p:sp>
        <p:nvSpPr>
          <p:cNvPr id="5" name="Zástupný symbol pro číslo snímku 4">
            <a:extLst>
              <a:ext uri="{FF2B5EF4-FFF2-40B4-BE49-F238E27FC236}">
                <a16:creationId xmlns:a16="http://schemas.microsoft.com/office/drawing/2014/main" id="{E40FFECC-CA17-4C9C-8AD7-F902F1A10603}"/>
              </a:ext>
            </a:extLst>
          </p:cNvPr>
          <p:cNvSpPr>
            <a:spLocks noGrp="1"/>
          </p:cNvSpPr>
          <p:nvPr>
            <p:ph type="sldNum" sz="quarter" idx="12"/>
          </p:nvPr>
        </p:nvSpPr>
        <p:spPr/>
        <p:txBody>
          <a:bodyPr/>
          <a:lstStyle/>
          <a:p>
            <a:fld id="{4FAB73BC-B049-4115-A692-8D63A059BFB8}" type="slidenum">
              <a:rPr lang="en-US" smtClean="0"/>
              <a:pPr/>
              <a:t>18</a:t>
            </a:fld>
            <a:endParaRPr lang="en-US" dirty="0"/>
          </a:p>
        </p:txBody>
      </p:sp>
    </p:spTree>
    <p:extLst>
      <p:ext uri="{BB962C8B-B14F-4D97-AF65-F5344CB8AC3E}">
        <p14:creationId xmlns:p14="http://schemas.microsoft.com/office/powerpoint/2010/main" val="23804877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8164663-E254-4114-9D78-9EAEB4A177D4}"/>
              </a:ext>
            </a:extLst>
          </p:cNvPr>
          <p:cNvSpPr>
            <a:spLocks noGrp="1"/>
          </p:cNvSpPr>
          <p:nvPr>
            <p:ph type="title"/>
          </p:nvPr>
        </p:nvSpPr>
        <p:spPr>
          <a:gradFill>
            <a:gsLst>
              <a:gs pos="0">
                <a:srgbClr val="F1D5C9"/>
              </a:gs>
              <a:gs pos="100000">
                <a:srgbClr val="FA8C80"/>
              </a:gs>
            </a:gsLst>
            <a:lin ang="5400000" scaled="0"/>
          </a:gradFill>
        </p:spPr>
        <p:txBody>
          <a:bodyPr>
            <a:normAutofit/>
          </a:bodyPr>
          <a:lstStyle/>
          <a:p>
            <a:pPr algn="ctr"/>
            <a:r>
              <a:rPr lang="cs-CZ" dirty="0"/>
              <a:t>Genus </a:t>
            </a:r>
            <a:r>
              <a:rPr lang="cs-CZ" dirty="0" err="1"/>
              <a:t>epidemicus</a:t>
            </a:r>
            <a:br>
              <a:rPr lang="cs-CZ" dirty="0"/>
            </a:br>
            <a:r>
              <a:rPr lang="cs-CZ" sz="3200" dirty="0"/>
              <a:t>diskuze ke </a:t>
            </a:r>
            <a:r>
              <a:rPr lang="cs-CZ" sz="3200" dirty="0" err="1"/>
              <a:t>koronaviru</a:t>
            </a:r>
            <a:endParaRPr lang="cs-CZ" dirty="0"/>
          </a:p>
        </p:txBody>
      </p:sp>
      <p:sp>
        <p:nvSpPr>
          <p:cNvPr id="3" name="Zástupný obsah 2">
            <a:extLst>
              <a:ext uri="{FF2B5EF4-FFF2-40B4-BE49-F238E27FC236}">
                <a16:creationId xmlns:a16="http://schemas.microsoft.com/office/drawing/2014/main" id="{B4B8150D-EE50-4F13-AA0D-284381AF3919}"/>
              </a:ext>
            </a:extLst>
          </p:cNvPr>
          <p:cNvSpPr>
            <a:spLocks noGrp="1"/>
          </p:cNvSpPr>
          <p:nvPr>
            <p:ph idx="1"/>
          </p:nvPr>
        </p:nvSpPr>
        <p:spPr>
          <a:xfrm>
            <a:off x="1066800" y="2103120"/>
            <a:ext cx="10058400" cy="4311748"/>
          </a:xfrm>
        </p:spPr>
        <p:txBody>
          <a:bodyPr>
            <a:normAutofit/>
          </a:bodyPr>
          <a:lstStyle/>
          <a:p>
            <a:pPr algn="just"/>
            <a:r>
              <a:rPr lang="cs-CZ" sz="2000" dirty="0"/>
              <a:t>Část homeopatů se snaží doporučit k preventivnímu užívání některé homeopatikum jako Genus </a:t>
            </a:r>
            <a:r>
              <a:rPr lang="cs-CZ" sz="2000" dirty="0" err="1"/>
              <a:t>epidemicus</a:t>
            </a:r>
            <a:r>
              <a:rPr lang="cs-CZ" sz="2000" dirty="0"/>
              <a:t>, které má zajistit ochranu</a:t>
            </a:r>
          </a:p>
          <a:p>
            <a:pPr algn="just"/>
            <a:r>
              <a:rPr lang="cs-CZ" sz="2000" dirty="0"/>
              <a:t>Z dříve uvedeného plyne, že to není obecně možné – </a:t>
            </a:r>
            <a:r>
              <a:rPr lang="cs-CZ" sz="2000" b="1" dirty="0"/>
              <a:t>některým může takto preventivně podané homeopatikum skutečně pomoci, jiné může oslabit v jejich individuálně odlišné vhodné reakci na infekci </a:t>
            </a:r>
            <a:r>
              <a:rPr lang="cs-CZ" sz="2000" dirty="0"/>
              <a:t>a tedy potenciálně umožnit o něco horší průběh než bez GE. </a:t>
            </a:r>
          </a:p>
          <a:p>
            <a:pPr algn="just"/>
            <a:r>
              <a:rPr lang="cs-CZ" sz="2000" dirty="0"/>
              <a:t>Užitečné může být odbourání strachu/stresu z nemoci, nežádoucí je schopnost homeopatika vyvolat </a:t>
            </a:r>
            <a:r>
              <a:rPr lang="cs-CZ" sz="2000" dirty="0" err="1"/>
              <a:t>provingové</a:t>
            </a:r>
            <a:r>
              <a:rPr lang="cs-CZ" sz="2000" dirty="0"/>
              <a:t> symptomy u citlivých jedinců</a:t>
            </a:r>
          </a:p>
          <a:p>
            <a:pPr algn="just"/>
            <a:endParaRPr lang="cs-CZ" sz="2000" dirty="0"/>
          </a:p>
          <a:p>
            <a:pPr algn="just"/>
            <a:r>
              <a:rPr lang="cs-CZ" sz="2000" dirty="0"/>
              <a:t>Hlavní možná diskutovaná GE jsou </a:t>
            </a:r>
            <a:r>
              <a:rPr lang="cs-CZ" sz="2000" dirty="0" err="1"/>
              <a:t>Gels</a:t>
            </a:r>
            <a:r>
              <a:rPr lang="cs-CZ" sz="2000" dirty="0"/>
              <a:t>, </a:t>
            </a:r>
            <a:r>
              <a:rPr lang="cs-CZ" sz="2000" dirty="0" err="1"/>
              <a:t>Ars</a:t>
            </a:r>
            <a:r>
              <a:rPr lang="cs-CZ" sz="2000" dirty="0"/>
              <a:t>, </a:t>
            </a:r>
            <a:r>
              <a:rPr lang="cs-CZ" sz="2000" dirty="0" err="1"/>
              <a:t>Bry</a:t>
            </a:r>
            <a:r>
              <a:rPr lang="cs-CZ" sz="2000" dirty="0"/>
              <a:t>, </a:t>
            </a:r>
            <a:r>
              <a:rPr lang="cs-CZ" sz="2000" dirty="0" err="1"/>
              <a:t>Camph</a:t>
            </a:r>
            <a:r>
              <a:rPr lang="cs-CZ" sz="2000" dirty="0"/>
              <a:t>. – u části z nich odpovídá část typických mentálních rysů („někdo kolem kašlal“ – strach z nemoci, očekávání, strach z finanční ztráty, když budu v karanténě apod.)</a:t>
            </a:r>
          </a:p>
        </p:txBody>
      </p:sp>
      <p:sp>
        <p:nvSpPr>
          <p:cNvPr id="4" name="Zástupný symbol pro zápatí 3">
            <a:extLst>
              <a:ext uri="{FF2B5EF4-FFF2-40B4-BE49-F238E27FC236}">
                <a16:creationId xmlns:a16="http://schemas.microsoft.com/office/drawing/2014/main" id="{E767A08B-232F-41F5-8925-AD9B0C2E2ED7}"/>
              </a:ext>
            </a:extLst>
          </p:cNvPr>
          <p:cNvSpPr>
            <a:spLocks noGrp="1"/>
          </p:cNvSpPr>
          <p:nvPr>
            <p:ph type="ftr" sz="quarter" idx="11"/>
          </p:nvPr>
        </p:nvSpPr>
        <p:spPr/>
        <p:txBody>
          <a:bodyPr/>
          <a:lstStyle/>
          <a:p>
            <a:r>
              <a:rPr lang="en-US"/>
              <a:t>www.homeopatickestudium.cz</a:t>
            </a:r>
            <a:endParaRPr lang="en-US" dirty="0"/>
          </a:p>
        </p:txBody>
      </p:sp>
      <p:sp>
        <p:nvSpPr>
          <p:cNvPr id="5" name="Zástupný symbol pro číslo snímku 4">
            <a:extLst>
              <a:ext uri="{FF2B5EF4-FFF2-40B4-BE49-F238E27FC236}">
                <a16:creationId xmlns:a16="http://schemas.microsoft.com/office/drawing/2014/main" id="{E8933761-82FA-4290-B5D2-48C078376981}"/>
              </a:ext>
            </a:extLst>
          </p:cNvPr>
          <p:cNvSpPr>
            <a:spLocks noGrp="1"/>
          </p:cNvSpPr>
          <p:nvPr>
            <p:ph type="sldNum" sz="quarter" idx="12"/>
          </p:nvPr>
        </p:nvSpPr>
        <p:spPr/>
        <p:txBody>
          <a:bodyPr/>
          <a:lstStyle/>
          <a:p>
            <a:fld id="{4FAB73BC-B049-4115-A692-8D63A059BFB8}" type="slidenum">
              <a:rPr lang="en-US" smtClean="0"/>
              <a:pPr/>
              <a:t>19</a:t>
            </a:fld>
            <a:endParaRPr lang="en-US" dirty="0"/>
          </a:p>
        </p:txBody>
      </p:sp>
    </p:spTree>
    <p:extLst>
      <p:ext uri="{BB962C8B-B14F-4D97-AF65-F5344CB8AC3E}">
        <p14:creationId xmlns:p14="http://schemas.microsoft.com/office/powerpoint/2010/main" val="12701770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274615F-FBCA-43A7-A569-003800199A7F}"/>
              </a:ext>
            </a:extLst>
          </p:cNvPr>
          <p:cNvSpPr>
            <a:spLocks noGrp="1"/>
          </p:cNvSpPr>
          <p:nvPr>
            <p:ph type="title"/>
          </p:nvPr>
        </p:nvSpPr>
        <p:spPr/>
        <p:txBody>
          <a:bodyPr>
            <a:normAutofit/>
          </a:bodyPr>
          <a:lstStyle/>
          <a:p>
            <a:pPr algn="ctr"/>
            <a:r>
              <a:rPr lang="cs-CZ" dirty="0" err="1"/>
              <a:t>Koronavirus</a:t>
            </a:r>
            <a:br>
              <a:rPr lang="cs-CZ" dirty="0"/>
            </a:br>
            <a:r>
              <a:rPr lang="cs-CZ" sz="3200" dirty="0"/>
              <a:t>obecné informace</a:t>
            </a:r>
            <a:endParaRPr lang="cs-CZ" dirty="0"/>
          </a:p>
        </p:txBody>
      </p:sp>
      <p:sp>
        <p:nvSpPr>
          <p:cNvPr id="3" name="Zástupný obsah 2">
            <a:extLst>
              <a:ext uri="{FF2B5EF4-FFF2-40B4-BE49-F238E27FC236}">
                <a16:creationId xmlns:a16="http://schemas.microsoft.com/office/drawing/2014/main" id="{A562914F-7344-4889-A8A4-70AE5B5DB32B}"/>
              </a:ext>
            </a:extLst>
          </p:cNvPr>
          <p:cNvSpPr>
            <a:spLocks noGrp="1"/>
          </p:cNvSpPr>
          <p:nvPr>
            <p:ph idx="1"/>
          </p:nvPr>
        </p:nvSpPr>
        <p:spPr>
          <a:xfrm>
            <a:off x="1066800" y="2014194"/>
            <a:ext cx="10058400" cy="4325815"/>
          </a:xfrm>
        </p:spPr>
        <p:txBody>
          <a:bodyPr>
            <a:normAutofit/>
          </a:bodyPr>
          <a:lstStyle/>
          <a:p>
            <a:r>
              <a:rPr lang="cs-CZ" sz="2000" b="1" dirty="0"/>
              <a:t>Coronavirus, Covid-19, SARS-CoV-2</a:t>
            </a:r>
          </a:p>
          <a:p>
            <a:endParaRPr lang="cs-CZ" sz="2000" b="1" dirty="0"/>
          </a:p>
          <a:p>
            <a:r>
              <a:rPr lang="cs-CZ" sz="2000" dirty="0"/>
              <a:t>V době doplnění informací do prezentace k přednášce se známý počet nemocných pohybuje kolem 250 000 osob celosvětově, na komplikace v průběhu nemoci zemřelo těsně přes 10000 osob, </a:t>
            </a:r>
            <a:r>
              <a:rPr lang="cs-CZ" sz="2000" b="1" dirty="0"/>
              <a:t>smrtnost je cca 4 %.</a:t>
            </a:r>
          </a:p>
          <a:p>
            <a:r>
              <a:rPr lang="cs-CZ" sz="2000" dirty="0"/>
              <a:t>WHO označila vzhledem k celosvětovému rozšíření tuto nemoc za pandemii</a:t>
            </a:r>
          </a:p>
          <a:p>
            <a:r>
              <a:rPr lang="cs-CZ" sz="2000" dirty="0"/>
              <a:t>V ČR aktuální karanténní bariérová opatření – uzavření hranic, uzavření škol, obchodů mimo potravin a lékáren, zákaz shromažďování… opatření se vyvíjí v čase</a:t>
            </a:r>
          </a:p>
          <a:p>
            <a:pPr marL="0" indent="0">
              <a:buNone/>
            </a:pPr>
            <a:endParaRPr lang="cs-CZ" sz="2000" dirty="0"/>
          </a:p>
        </p:txBody>
      </p:sp>
      <p:sp>
        <p:nvSpPr>
          <p:cNvPr id="4" name="Zástupný symbol pro zápatí 3">
            <a:extLst>
              <a:ext uri="{FF2B5EF4-FFF2-40B4-BE49-F238E27FC236}">
                <a16:creationId xmlns:a16="http://schemas.microsoft.com/office/drawing/2014/main" id="{A6304E9B-D7AC-4F00-BECC-BF149FE38A9D}"/>
              </a:ext>
            </a:extLst>
          </p:cNvPr>
          <p:cNvSpPr>
            <a:spLocks noGrp="1"/>
          </p:cNvSpPr>
          <p:nvPr>
            <p:ph type="ftr" sz="quarter" idx="11"/>
          </p:nvPr>
        </p:nvSpPr>
        <p:spPr/>
        <p:txBody>
          <a:bodyPr/>
          <a:lstStyle/>
          <a:p>
            <a:r>
              <a:rPr lang="en-US"/>
              <a:t>www.homeopatickestudium.cz</a:t>
            </a:r>
            <a:endParaRPr lang="en-US" dirty="0"/>
          </a:p>
        </p:txBody>
      </p:sp>
      <p:sp>
        <p:nvSpPr>
          <p:cNvPr id="5" name="Zástupný symbol pro číslo snímku 4">
            <a:extLst>
              <a:ext uri="{FF2B5EF4-FFF2-40B4-BE49-F238E27FC236}">
                <a16:creationId xmlns:a16="http://schemas.microsoft.com/office/drawing/2014/main" id="{6D608DE8-070A-4EF2-93A5-4CB5A4C7C715}"/>
              </a:ext>
            </a:extLst>
          </p:cNvPr>
          <p:cNvSpPr>
            <a:spLocks noGrp="1"/>
          </p:cNvSpPr>
          <p:nvPr>
            <p:ph type="sldNum" sz="quarter" idx="12"/>
          </p:nvPr>
        </p:nvSpPr>
        <p:spPr/>
        <p:txBody>
          <a:bodyPr/>
          <a:lstStyle/>
          <a:p>
            <a:fld id="{4FAB73BC-B049-4115-A692-8D63A059BFB8}" type="slidenum">
              <a:rPr lang="en-US" smtClean="0"/>
              <a:pPr/>
              <a:t>2</a:t>
            </a:fld>
            <a:endParaRPr lang="en-US" dirty="0"/>
          </a:p>
        </p:txBody>
      </p:sp>
    </p:spTree>
    <p:extLst>
      <p:ext uri="{BB962C8B-B14F-4D97-AF65-F5344CB8AC3E}">
        <p14:creationId xmlns:p14="http://schemas.microsoft.com/office/powerpoint/2010/main" val="19705698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8164663-E254-4114-9D78-9EAEB4A177D4}"/>
              </a:ext>
            </a:extLst>
          </p:cNvPr>
          <p:cNvSpPr>
            <a:spLocks noGrp="1"/>
          </p:cNvSpPr>
          <p:nvPr>
            <p:ph type="title"/>
          </p:nvPr>
        </p:nvSpPr>
        <p:spPr>
          <a:gradFill>
            <a:gsLst>
              <a:gs pos="0">
                <a:srgbClr val="F1D5C9"/>
              </a:gs>
              <a:gs pos="100000">
                <a:srgbClr val="FA8C80"/>
              </a:gs>
            </a:gsLst>
            <a:lin ang="5400000" scaled="0"/>
          </a:gradFill>
        </p:spPr>
        <p:txBody>
          <a:bodyPr>
            <a:normAutofit/>
          </a:bodyPr>
          <a:lstStyle/>
          <a:p>
            <a:pPr algn="ctr"/>
            <a:r>
              <a:rPr lang="cs-CZ" dirty="0"/>
              <a:t>Genus </a:t>
            </a:r>
            <a:r>
              <a:rPr lang="cs-CZ" dirty="0" err="1"/>
              <a:t>epidemicus</a:t>
            </a:r>
            <a:br>
              <a:rPr lang="cs-CZ" dirty="0"/>
            </a:br>
            <a:r>
              <a:rPr lang="cs-CZ" sz="3200" dirty="0"/>
              <a:t>diskuze ke </a:t>
            </a:r>
            <a:r>
              <a:rPr lang="cs-CZ" sz="3200" dirty="0" err="1"/>
              <a:t>koronaviru</a:t>
            </a:r>
            <a:endParaRPr lang="cs-CZ" dirty="0"/>
          </a:p>
        </p:txBody>
      </p:sp>
      <p:sp>
        <p:nvSpPr>
          <p:cNvPr id="3" name="Zástupný obsah 2">
            <a:extLst>
              <a:ext uri="{FF2B5EF4-FFF2-40B4-BE49-F238E27FC236}">
                <a16:creationId xmlns:a16="http://schemas.microsoft.com/office/drawing/2014/main" id="{B4B8150D-EE50-4F13-AA0D-284381AF3919}"/>
              </a:ext>
            </a:extLst>
          </p:cNvPr>
          <p:cNvSpPr>
            <a:spLocks noGrp="1"/>
          </p:cNvSpPr>
          <p:nvPr>
            <p:ph idx="1"/>
          </p:nvPr>
        </p:nvSpPr>
        <p:spPr>
          <a:xfrm>
            <a:off x="1066800" y="2103120"/>
            <a:ext cx="10058400" cy="4002258"/>
          </a:xfrm>
        </p:spPr>
        <p:txBody>
          <a:bodyPr>
            <a:normAutofit/>
          </a:bodyPr>
          <a:lstStyle/>
          <a:p>
            <a:pPr algn="just"/>
            <a:r>
              <a:rPr lang="cs-CZ" sz="2000" b="1" dirty="0" err="1"/>
              <a:t>Gelsemium</a:t>
            </a:r>
            <a:r>
              <a:rPr lang="cs-CZ" sz="2000" dirty="0"/>
              <a:t> – pokrývá pomalu nastupující projevy nemoci, mírné horečky, také pokrývá </a:t>
            </a:r>
            <a:r>
              <a:rPr lang="cs-CZ" sz="2000" b="1" dirty="0"/>
              <a:t>strach z očekávání, špatných zpráv</a:t>
            </a:r>
            <a:r>
              <a:rPr lang="cs-CZ" sz="2000" dirty="0"/>
              <a:t>. V těchto rysech se shoduje s průběhem Covid-19 a strachy vyvolanými sledováním zpráv. Otázkou je, zda brát opakovaně jako GE a čekat měsíce na možné onemocnění, když stačí vzít při počátečních projevech potíží.  Pokrývá však onemocnění z očekávání.</a:t>
            </a:r>
          </a:p>
          <a:p>
            <a:pPr algn="just"/>
            <a:endParaRPr lang="cs-CZ" sz="2000" dirty="0"/>
          </a:p>
          <a:p>
            <a:pPr algn="just"/>
            <a:r>
              <a:rPr lang="cs-CZ" sz="2000" b="1" dirty="0" err="1"/>
              <a:t>Arsenicum</a:t>
            </a:r>
            <a:r>
              <a:rPr lang="cs-CZ" sz="2000" b="1" dirty="0"/>
              <a:t> album </a:t>
            </a:r>
            <a:r>
              <a:rPr lang="cs-CZ" sz="2000" dirty="0"/>
              <a:t>– zimomřivost a chlad, suchost a pálivé potíže v dýchacím systému, neklid, </a:t>
            </a:r>
            <a:r>
              <a:rPr lang="cs-CZ" sz="2000" b="1" dirty="0"/>
              <a:t>strach z nemoci, smrti, blud, že se smrt blíží</a:t>
            </a:r>
            <a:r>
              <a:rPr lang="cs-CZ" sz="2000" dirty="0"/>
              <a:t>. ARS byl v Indii doporučen jako univerzální preventivní homeopatikum, protože pokrývá jak některé chřipkové symptomy, suchý kašel, dýchací potíže a také strach posilovaný zprávami v mediích. Obdobná úvaha jako u </a:t>
            </a:r>
            <a:r>
              <a:rPr lang="cs-CZ" sz="2000" dirty="0" err="1"/>
              <a:t>Gels</a:t>
            </a:r>
            <a:r>
              <a:rPr lang="cs-CZ" sz="2000" dirty="0"/>
              <a:t> – pokud souhlasí individuální rysy (zejm. mentální), lze užít, preventivní pravidelné braní NE. </a:t>
            </a:r>
          </a:p>
        </p:txBody>
      </p:sp>
      <p:sp>
        <p:nvSpPr>
          <p:cNvPr id="4" name="Zástupný symbol pro zápatí 3">
            <a:extLst>
              <a:ext uri="{FF2B5EF4-FFF2-40B4-BE49-F238E27FC236}">
                <a16:creationId xmlns:a16="http://schemas.microsoft.com/office/drawing/2014/main" id="{1EB9EE0E-C177-4928-AA72-4690169407C2}"/>
              </a:ext>
            </a:extLst>
          </p:cNvPr>
          <p:cNvSpPr>
            <a:spLocks noGrp="1"/>
          </p:cNvSpPr>
          <p:nvPr>
            <p:ph type="ftr" sz="quarter" idx="11"/>
          </p:nvPr>
        </p:nvSpPr>
        <p:spPr/>
        <p:txBody>
          <a:bodyPr/>
          <a:lstStyle/>
          <a:p>
            <a:r>
              <a:rPr lang="en-US"/>
              <a:t>www.homeopatickestudium.cz</a:t>
            </a:r>
            <a:endParaRPr lang="en-US" dirty="0"/>
          </a:p>
        </p:txBody>
      </p:sp>
      <p:sp>
        <p:nvSpPr>
          <p:cNvPr id="5" name="Zástupný symbol pro číslo snímku 4">
            <a:extLst>
              <a:ext uri="{FF2B5EF4-FFF2-40B4-BE49-F238E27FC236}">
                <a16:creationId xmlns:a16="http://schemas.microsoft.com/office/drawing/2014/main" id="{51AA0BC5-06EA-4123-9FFC-6732D21813E9}"/>
              </a:ext>
            </a:extLst>
          </p:cNvPr>
          <p:cNvSpPr>
            <a:spLocks noGrp="1"/>
          </p:cNvSpPr>
          <p:nvPr>
            <p:ph type="sldNum" sz="quarter" idx="12"/>
          </p:nvPr>
        </p:nvSpPr>
        <p:spPr/>
        <p:txBody>
          <a:bodyPr/>
          <a:lstStyle/>
          <a:p>
            <a:fld id="{4FAB73BC-B049-4115-A692-8D63A059BFB8}" type="slidenum">
              <a:rPr lang="en-US" smtClean="0"/>
              <a:pPr/>
              <a:t>20</a:t>
            </a:fld>
            <a:endParaRPr lang="en-US" dirty="0"/>
          </a:p>
        </p:txBody>
      </p:sp>
    </p:spTree>
    <p:extLst>
      <p:ext uri="{BB962C8B-B14F-4D97-AF65-F5344CB8AC3E}">
        <p14:creationId xmlns:p14="http://schemas.microsoft.com/office/powerpoint/2010/main" val="33439468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8164663-E254-4114-9D78-9EAEB4A177D4}"/>
              </a:ext>
            </a:extLst>
          </p:cNvPr>
          <p:cNvSpPr>
            <a:spLocks noGrp="1"/>
          </p:cNvSpPr>
          <p:nvPr>
            <p:ph type="title"/>
          </p:nvPr>
        </p:nvSpPr>
        <p:spPr>
          <a:gradFill>
            <a:gsLst>
              <a:gs pos="0">
                <a:srgbClr val="F1D5C9"/>
              </a:gs>
              <a:gs pos="100000">
                <a:srgbClr val="FA8C80"/>
              </a:gs>
            </a:gsLst>
            <a:lin ang="5400000" scaled="0"/>
          </a:gradFill>
        </p:spPr>
        <p:txBody>
          <a:bodyPr>
            <a:normAutofit/>
          </a:bodyPr>
          <a:lstStyle/>
          <a:p>
            <a:pPr algn="ctr"/>
            <a:r>
              <a:rPr lang="cs-CZ" dirty="0"/>
              <a:t>Genus </a:t>
            </a:r>
            <a:r>
              <a:rPr lang="cs-CZ" dirty="0" err="1"/>
              <a:t>epidemicus</a:t>
            </a:r>
            <a:br>
              <a:rPr lang="cs-CZ" dirty="0"/>
            </a:br>
            <a:r>
              <a:rPr lang="cs-CZ" sz="3200" dirty="0"/>
              <a:t>diskuze ke </a:t>
            </a:r>
            <a:r>
              <a:rPr lang="cs-CZ" sz="3200" dirty="0" err="1"/>
              <a:t>koronaviru</a:t>
            </a:r>
            <a:endParaRPr lang="cs-CZ" dirty="0"/>
          </a:p>
        </p:txBody>
      </p:sp>
      <p:sp>
        <p:nvSpPr>
          <p:cNvPr id="3" name="Zástupný obsah 2">
            <a:extLst>
              <a:ext uri="{FF2B5EF4-FFF2-40B4-BE49-F238E27FC236}">
                <a16:creationId xmlns:a16="http://schemas.microsoft.com/office/drawing/2014/main" id="{B4B8150D-EE50-4F13-AA0D-284381AF3919}"/>
              </a:ext>
            </a:extLst>
          </p:cNvPr>
          <p:cNvSpPr>
            <a:spLocks noGrp="1"/>
          </p:cNvSpPr>
          <p:nvPr>
            <p:ph idx="1"/>
          </p:nvPr>
        </p:nvSpPr>
        <p:spPr>
          <a:xfrm>
            <a:off x="1066800" y="2103120"/>
            <a:ext cx="10058400" cy="4112286"/>
          </a:xfrm>
        </p:spPr>
        <p:txBody>
          <a:bodyPr>
            <a:normAutofit/>
          </a:bodyPr>
          <a:lstStyle/>
          <a:p>
            <a:pPr algn="just"/>
            <a:r>
              <a:rPr lang="cs-CZ" sz="2000" b="1" dirty="0" err="1"/>
              <a:t>Bryonia</a:t>
            </a:r>
            <a:r>
              <a:rPr lang="cs-CZ" sz="2000" dirty="0"/>
              <a:t> – suchost sliznic, suchý kašel, některé symptomy chřipkových nebo </a:t>
            </a:r>
            <a:r>
              <a:rPr lang="cs-CZ" sz="2000" dirty="0" err="1"/>
              <a:t>pneumonických</a:t>
            </a:r>
            <a:r>
              <a:rPr lang="cs-CZ" sz="2000" dirty="0"/>
              <a:t> stavů (ale </a:t>
            </a:r>
            <a:r>
              <a:rPr lang="cs-CZ" sz="2000" dirty="0" err="1"/>
              <a:t>koronaviru</a:t>
            </a:r>
            <a:r>
              <a:rPr lang="cs-CZ" sz="2000" dirty="0"/>
              <a:t> neodpovídá např. rychlý nástup spíše vyšších teplot), </a:t>
            </a:r>
            <a:r>
              <a:rPr lang="cs-CZ" sz="2000" b="1" dirty="0"/>
              <a:t>strach z chudoby, finanční ztráty</a:t>
            </a:r>
            <a:r>
              <a:rPr lang="cs-CZ" sz="2000" dirty="0"/>
              <a:t>, budoucnosti.  Opět stejně jako u předchozích – pokrývá část projevů nemoci a poměrně významně vedlejší průvodní jevy (finanční ztráta). Na to lze předepsat individuálně, nikoli paušálně jako GE. </a:t>
            </a:r>
          </a:p>
          <a:p>
            <a:pPr algn="just"/>
            <a:endParaRPr lang="cs-CZ" sz="2000" dirty="0"/>
          </a:p>
          <a:p>
            <a:pPr algn="just"/>
            <a:r>
              <a:rPr lang="cs-CZ" sz="2000" b="1" dirty="0" err="1"/>
              <a:t>Camphora</a:t>
            </a:r>
            <a:r>
              <a:rPr lang="cs-CZ" sz="2000" dirty="0"/>
              <a:t> – ledový chlad, těžká vyčerpanost, kolapsové stavy zejm. u bronchitid nebo pneumonií nebo multiorgánových selhání. R. </a:t>
            </a:r>
            <a:r>
              <a:rPr lang="cs-CZ" sz="2000" dirty="0" err="1"/>
              <a:t>Sankaran</a:t>
            </a:r>
            <a:r>
              <a:rPr lang="cs-CZ" sz="2000" dirty="0"/>
              <a:t> s kolegy léčil deset lidí </a:t>
            </a:r>
            <a:r>
              <a:rPr lang="cs-CZ" sz="2000" dirty="0" err="1"/>
              <a:t>Camphorou</a:t>
            </a:r>
            <a:r>
              <a:rPr lang="cs-CZ" sz="2000" dirty="0"/>
              <a:t> a o dalších 30 informuje, považuje </a:t>
            </a:r>
            <a:r>
              <a:rPr lang="cs-CZ" sz="2000" dirty="0" err="1"/>
              <a:t>Camphoru</a:t>
            </a:r>
            <a:r>
              <a:rPr lang="cs-CZ" sz="2000" dirty="0"/>
              <a:t> za GE. Jako </a:t>
            </a:r>
            <a:r>
              <a:rPr lang="cs-CZ" sz="2000" b="1" dirty="0"/>
              <a:t>lék u vážných případů </a:t>
            </a:r>
            <a:r>
              <a:rPr lang="cs-CZ" sz="2000" dirty="0"/>
              <a:t>nepochybně velmi užitečný, jako univerzální prevence se nezdá vhodný, dokud nezačínají jeho symptomy</a:t>
            </a:r>
          </a:p>
        </p:txBody>
      </p:sp>
      <p:sp>
        <p:nvSpPr>
          <p:cNvPr id="4" name="Zástupný symbol pro zápatí 3">
            <a:extLst>
              <a:ext uri="{FF2B5EF4-FFF2-40B4-BE49-F238E27FC236}">
                <a16:creationId xmlns:a16="http://schemas.microsoft.com/office/drawing/2014/main" id="{4D46EA58-4E84-44D7-AED2-30F24D6336C9}"/>
              </a:ext>
            </a:extLst>
          </p:cNvPr>
          <p:cNvSpPr>
            <a:spLocks noGrp="1"/>
          </p:cNvSpPr>
          <p:nvPr>
            <p:ph type="ftr" sz="quarter" idx="11"/>
          </p:nvPr>
        </p:nvSpPr>
        <p:spPr/>
        <p:txBody>
          <a:bodyPr/>
          <a:lstStyle/>
          <a:p>
            <a:r>
              <a:rPr lang="en-US"/>
              <a:t>www.homeopatickestudium.cz</a:t>
            </a:r>
            <a:endParaRPr lang="en-US" dirty="0"/>
          </a:p>
        </p:txBody>
      </p:sp>
      <p:sp>
        <p:nvSpPr>
          <p:cNvPr id="5" name="Zástupný symbol pro číslo snímku 4">
            <a:extLst>
              <a:ext uri="{FF2B5EF4-FFF2-40B4-BE49-F238E27FC236}">
                <a16:creationId xmlns:a16="http://schemas.microsoft.com/office/drawing/2014/main" id="{D07DD986-7169-4458-B787-D6A477444E30}"/>
              </a:ext>
            </a:extLst>
          </p:cNvPr>
          <p:cNvSpPr>
            <a:spLocks noGrp="1"/>
          </p:cNvSpPr>
          <p:nvPr>
            <p:ph type="sldNum" sz="quarter" idx="12"/>
          </p:nvPr>
        </p:nvSpPr>
        <p:spPr/>
        <p:txBody>
          <a:bodyPr/>
          <a:lstStyle/>
          <a:p>
            <a:fld id="{4FAB73BC-B049-4115-A692-8D63A059BFB8}" type="slidenum">
              <a:rPr lang="en-US" smtClean="0"/>
              <a:pPr/>
              <a:t>21</a:t>
            </a:fld>
            <a:endParaRPr lang="en-US" dirty="0"/>
          </a:p>
        </p:txBody>
      </p:sp>
    </p:spTree>
    <p:extLst>
      <p:ext uri="{BB962C8B-B14F-4D97-AF65-F5344CB8AC3E}">
        <p14:creationId xmlns:p14="http://schemas.microsoft.com/office/powerpoint/2010/main" val="41388948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274615F-FBCA-43A7-A569-003800199A7F}"/>
              </a:ext>
            </a:extLst>
          </p:cNvPr>
          <p:cNvSpPr>
            <a:spLocks noGrp="1"/>
          </p:cNvSpPr>
          <p:nvPr>
            <p:ph type="title"/>
          </p:nvPr>
        </p:nvSpPr>
        <p:spPr/>
        <p:txBody>
          <a:bodyPr>
            <a:normAutofit/>
          </a:bodyPr>
          <a:lstStyle/>
          <a:p>
            <a:pPr algn="ctr"/>
            <a:r>
              <a:rPr lang="cs-CZ" dirty="0" err="1"/>
              <a:t>Koronavirus</a:t>
            </a:r>
            <a:br>
              <a:rPr lang="cs-CZ" dirty="0"/>
            </a:br>
            <a:r>
              <a:rPr lang="cs-CZ" sz="3600" dirty="0"/>
              <a:t>alopatie</a:t>
            </a:r>
            <a:endParaRPr lang="cs-CZ" dirty="0"/>
          </a:p>
        </p:txBody>
      </p:sp>
      <p:sp>
        <p:nvSpPr>
          <p:cNvPr id="3" name="Zástupný obsah 2">
            <a:extLst>
              <a:ext uri="{FF2B5EF4-FFF2-40B4-BE49-F238E27FC236}">
                <a16:creationId xmlns:a16="http://schemas.microsoft.com/office/drawing/2014/main" id="{A562914F-7344-4889-A8A4-70AE5B5DB32B}"/>
              </a:ext>
            </a:extLst>
          </p:cNvPr>
          <p:cNvSpPr>
            <a:spLocks noGrp="1"/>
          </p:cNvSpPr>
          <p:nvPr>
            <p:ph idx="1"/>
          </p:nvPr>
        </p:nvSpPr>
        <p:spPr>
          <a:xfrm>
            <a:off x="1066800" y="2014194"/>
            <a:ext cx="10058400" cy="4416103"/>
          </a:xfrm>
        </p:spPr>
        <p:txBody>
          <a:bodyPr>
            <a:normAutofit/>
          </a:bodyPr>
          <a:lstStyle/>
          <a:p>
            <a:r>
              <a:rPr lang="cs-CZ" sz="2000" dirty="0"/>
              <a:t>Nedostatky alopatického přístupu je </a:t>
            </a:r>
            <a:r>
              <a:rPr lang="cs-CZ" sz="2000" b="1" dirty="0"/>
              <a:t>neexistence přímé léčby</a:t>
            </a:r>
            <a:r>
              <a:rPr lang="cs-CZ" sz="2000" dirty="0"/>
              <a:t>, aktuální nedostatek dýchacích roušek a dezinfekcí na ruce (snížení bariérových účinků)</a:t>
            </a:r>
          </a:p>
          <a:p>
            <a:r>
              <a:rPr lang="cs-CZ" sz="2000" dirty="0"/>
              <a:t>Silnou stránkou alopatie je kromě politické podpory pro karanténu zejména schopnost reakce na vážné stavy – zajištění přístrojového dýchání apod. </a:t>
            </a:r>
          </a:p>
          <a:p>
            <a:endParaRPr lang="cs-CZ" sz="2000" dirty="0"/>
          </a:p>
          <a:p>
            <a:r>
              <a:rPr lang="cs-CZ" sz="2000" dirty="0"/>
              <a:t>Je diskuze nad </a:t>
            </a:r>
            <a:r>
              <a:rPr lang="cs-CZ" sz="2000" b="1" dirty="0"/>
              <a:t>užíváním protizánětlivých léků a antipyretik při prvních příznacích</a:t>
            </a:r>
            <a:r>
              <a:rPr lang="cs-CZ" sz="2000" dirty="0"/>
              <a:t>. Obdobně jako v období španělské chřipky (tehdy kyselina acetylsalicylová – aspirin, acylpyrin) nyní léky obsahující ibuprofen nebo paracetamol mohou potlačit imunitní odpověď organismu bez schopnosti zbavit tělo virů. Virová nálož se následně bez adekvátního odporu imunitního systému více rozšíří a stav nemocného se zhorší. Dočasná úleva potlačením imunitního systému a snížením horečky za to nestojí. </a:t>
            </a:r>
          </a:p>
          <a:p>
            <a:endParaRPr lang="cs-CZ" sz="2000" dirty="0"/>
          </a:p>
        </p:txBody>
      </p:sp>
      <p:sp>
        <p:nvSpPr>
          <p:cNvPr id="4" name="Zástupný symbol pro zápatí 3">
            <a:extLst>
              <a:ext uri="{FF2B5EF4-FFF2-40B4-BE49-F238E27FC236}">
                <a16:creationId xmlns:a16="http://schemas.microsoft.com/office/drawing/2014/main" id="{E1F45FB3-47F3-42B5-B0BA-EBB791C9D621}"/>
              </a:ext>
            </a:extLst>
          </p:cNvPr>
          <p:cNvSpPr>
            <a:spLocks noGrp="1"/>
          </p:cNvSpPr>
          <p:nvPr>
            <p:ph type="ftr" sz="quarter" idx="11"/>
          </p:nvPr>
        </p:nvSpPr>
        <p:spPr/>
        <p:txBody>
          <a:bodyPr/>
          <a:lstStyle/>
          <a:p>
            <a:r>
              <a:rPr lang="en-US"/>
              <a:t>www.homeopatickestudium.cz</a:t>
            </a:r>
            <a:endParaRPr lang="en-US" dirty="0"/>
          </a:p>
        </p:txBody>
      </p:sp>
      <p:sp>
        <p:nvSpPr>
          <p:cNvPr id="5" name="Zástupný symbol pro číslo snímku 4">
            <a:extLst>
              <a:ext uri="{FF2B5EF4-FFF2-40B4-BE49-F238E27FC236}">
                <a16:creationId xmlns:a16="http://schemas.microsoft.com/office/drawing/2014/main" id="{EE4EEE0A-AEE7-47BD-9423-6E435C0DF6DB}"/>
              </a:ext>
            </a:extLst>
          </p:cNvPr>
          <p:cNvSpPr>
            <a:spLocks noGrp="1"/>
          </p:cNvSpPr>
          <p:nvPr>
            <p:ph type="sldNum" sz="quarter" idx="12"/>
          </p:nvPr>
        </p:nvSpPr>
        <p:spPr/>
        <p:txBody>
          <a:bodyPr/>
          <a:lstStyle/>
          <a:p>
            <a:fld id="{4FAB73BC-B049-4115-A692-8D63A059BFB8}" type="slidenum">
              <a:rPr lang="en-US" smtClean="0"/>
              <a:pPr/>
              <a:t>3</a:t>
            </a:fld>
            <a:endParaRPr lang="en-US" dirty="0"/>
          </a:p>
        </p:txBody>
      </p:sp>
    </p:spTree>
    <p:extLst>
      <p:ext uri="{BB962C8B-B14F-4D97-AF65-F5344CB8AC3E}">
        <p14:creationId xmlns:p14="http://schemas.microsoft.com/office/powerpoint/2010/main" val="12901513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274615F-FBCA-43A7-A569-003800199A7F}"/>
              </a:ext>
            </a:extLst>
          </p:cNvPr>
          <p:cNvSpPr>
            <a:spLocks noGrp="1"/>
          </p:cNvSpPr>
          <p:nvPr>
            <p:ph type="title"/>
          </p:nvPr>
        </p:nvSpPr>
        <p:spPr/>
        <p:txBody>
          <a:bodyPr>
            <a:normAutofit/>
          </a:bodyPr>
          <a:lstStyle/>
          <a:p>
            <a:pPr algn="ctr"/>
            <a:r>
              <a:rPr lang="cs-CZ" dirty="0" err="1"/>
              <a:t>Koronavirus</a:t>
            </a:r>
            <a:br>
              <a:rPr lang="cs-CZ" dirty="0"/>
            </a:br>
            <a:r>
              <a:rPr lang="cs-CZ" sz="3600" dirty="0"/>
              <a:t>alopatie</a:t>
            </a:r>
            <a:endParaRPr lang="cs-CZ" dirty="0"/>
          </a:p>
        </p:txBody>
      </p:sp>
      <p:sp>
        <p:nvSpPr>
          <p:cNvPr id="3" name="Zástupný obsah 2">
            <a:extLst>
              <a:ext uri="{FF2B5EF4-FFF2-40B4-BE49-F238E27FC236}">
                <a16:creationId xmlns:a16="http://schemas.microsoft.com/office/drawing/2014/main" id="{A562914F-7344-4889-A8A4-70AE5B5DB32B}"/>
              </a:ext>
            </a:extLst>
          </p:cNvPr>
          <p:cNvSpPr>
            <a:spLocks noGrp="1"/>
          </p:cNvSpPr>
          <p:nvPr>
            <p:ph idx="1"/>
          </p:nvPr>
        </p:nvSpPr>
        <p:spPr>
          <a:xfrm>
            <a:off x="1066800" y="2014194"/>
            <a:ext cx="10058400" cy="4325815"/>
          </a:xfrm>
        </p:spPr>
        <p:txBody>
          <a:bodyPr>
            <a:normAutofit/>
          </a:bodyPr>
          <a:lstStyle/>
          <a:p>
            <a:r>
              <a:rPr lang="cs-CZ" sz="2000" dirty="0"/>
              <a:t>Diskuze je v souvislosti se zavedením karanténních opatření, kdy většinová část populace si nemá možnost vytvořit protilátky a nemoc se tedy může vracet</a:t>
            </a:r>
          </a:p>
          <a:p>
            <a:endParaRPr lang="cs-CZ" sz="2000" dirty="0"/>
          </a:p>
          <a:p>
            <a:r>
              <a:rPr lang="cs-CZ" sz="2000" dirty="0"/>
              <a:t>Důsledná karanténní opatření naopak zabraňují masivnímu rozšíření </a:t>
            </a:r>
            <a:r>
              <a:rPr lang="cs-CZ" sz="2000" dirty="0" err="1"/>
              <a:t>koronaviru</a:t>
            </a:r>
            <a:r>
              <a:rPr lang="cs-CZ" sz="2000" dirty="0"/>
              <a:t> s mnoha vážnými případy v jednom čase, brání tedy zahlcení zdravotnického systému a zbytečným úmrtím osob, které lze při dostatečné lidské a přístrojové kapacitě převést přes kritické období</a:t>
            </a:r>
          </a:p>
          <a:p>
            <a:endParaRPr lang="cs-CZ" sz="2000" dirty="0"/>
          </a:p>
          <a:p>
            <a:r>
              <a:rPr lang="cs-CZ" sz="2000" dirty="0"/>
              <a:t>Za ideální lze považovat variantu, kdy si většina populace postupně vytvoří imunitní odpověď a přestane být infekční, současně postupný vývoj umožní plnou péči o oslabené nemocné. Zcela ideální varianta by byla postupné vymizení </a:t>
            </a:r>
            <a:r>
              <a:rPr lang="cs-CZ" sz="2000" dirty="0" err="1"/>
              <a:t>koronaviru</a:t>
            </a:r>
            <a:r>
              <a:rPr lang="cs-CZ" sz="2000" dirty="0"/>
              <a:t>, to se však nezdá pravděpodobné. </a:t>
            </a:r>
          </a:p>
          <a:p>
            <a:endParaRPr lang="cs-CZ" sz="2000" dirty="0"/>
          </a:p>
          <a:p>
            <a:endParaRPr lang="cs-CZ" sz="2000" dirty="0"/>
          </a:p>
        </p:txBody>
      </p:sp>
      <p:sp>
        <p:nvSpPr>
          <p:cNvPr id="4" name="Zástupný symbol pro zápatí 3">
            <a:extLst>
              <a:ext uri="{FF2B5EF4-FFF2-40B4-BE49-F238E27FC236}">
                <a16:creationId xmlns:a16="http://schemas.microsoft.com/office/drawing/2014/main" id="{96C43579-BB63-4314-A484-C8BC1DA8B966}"/>
              </a:ext>
            </a:extLst>
          </p:cNvPr>
          <p:cNvSpPr>
            <a:spLocks noGrp="1"/>
          </p:cNvSpPr>
          <p:nvPr>
            <p:ph type="ftr" sz="quarter" idx="11"/>
          </p:nvPr>
        </p:nvSpPr>
        <p:spPr/>
        <p:txBody>
          <a:bodyPr/>
          <a:lstStyle/>
          <a:p>
            <a:r>
              <a:rPr lang="en-US"/>
              <a:t>www.homeopatickestudium.cz</a:t>
            </a:r>
            <a:endParaRPr lang="en-US" dirty="0"/>
          </a:p>
        </p:txBody>
      </p:sp>
      <p:sp>
        <p:nvSpPr>
          <p:cNvPr id="5" name="Zástupný symbol pro číslo snímku 4">
            <a:extLst>
              <a:ext uri="{FF2B5EF4-FFF2-40B4-BE49-F238E27FC236}">
                <a16:creationId xmlns:a16="http://schemas.microsoft.com/office/drawing/2014/main" id="{C4225D5C-112F-4B03-A9F0-AAA0092CA53E}"/>
              </a:ext>
            </a:extLst>
          </p:cNvPr>
          <p:cNvSpPr>
            <a:spLocks noGrp="1"/>
          </p:cNvSpPr>
          <p:nvPr>
            <p:ph type="sldNum" sz="quarter" idx="12"/>
          </p:nvPr>
        </p:nvSpPr>
        <p:spPr/>
        <p:txBody>
          <a:bodyPr/>
          <a:lstStyle/>
          <a:p>
            <a:fld id="{4FAB73BC-B049-4115-A692-8D63A059BFB8}" type="slidenum">
              <a:rPr lang="en-US" smtClean="0"/>
              <a:pPr/>
              <a:t>4</a:t>
            </a:fld>
            <a:endParaRPr lang="en-US" dirty="0"/>
          </a:p>
        </p:txBody>
      </p:sp>
    </p:spTree>
    <p:extLst>
      <p:ext uri="{BB962C8B-B14F-4D97-AF65-F5344CB8AC3E}">
        <p14:creationId xmlns:p14="http://schemas.microsoft.com/office/powerpoint/2010/main" val="9501029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274615F-FBCA-43A7-A569-003800199A7F}"/>
              </a:ext>
            </a:extLst>
          </p:cNvPr>
          <p:cNvSpPr>
            <a:spLocks noGrp="1"/>
          </p:cNvSpPr>
          <p:nvPr>
            <p:ph type="title"/>
          </p:nvPr>
        </p:nvSpPr>
        <p:spPr/>
        <p:txBody>
          <a:bodyPr>
            <a:normAutofit/>
          </a:bodyPr>
          <a:lstStyle/>
          <a:p>
            <a:pPr algn="ctr"/>
            <a:r>
              <a:rPr lang="cs-CZ" dirty="0" err="1"/>
              <a:t>Koronavirus</a:t>
            </a:r>
            <a:br>
              <a:rPr lang="cs-CZ" dirty="0"/>
            </a:br>
            <a:r>
              <a:rPr lang="cs-CZ" sz="3200" dirty="0"/>
              <a:t>míra onemocnění známá v době prezentace</a:t>
            </a:r>
            <a:endParaRPr lang="cs-CZ" dirty="0"/>
          </a:p>
        </p:txBody>
      </p:sp>
      <p:sp>
        <p:nvSpPr>
          <p:cNvPr id="3" name="Zástupný obsah 2">
            <a:extLst>
              <a:ext uri="{FF2B5EF4-FFF2-40B4-BE49-F238E27FC236}">
                <a16:creationId xmlns:a16="http://schemas.microsoft.com/office/drawing/2014/main" id="{A562914F-7344-4889-A8A4-70AE5B5DB32B}"/>
              </a:ext>
            </a:extLst>
          </p:cNvPr>
          <p:cNvSpPr>
            <a:spLocks noGrp="1"/>
          </p:cNvSpPr>
          <p:nvPr>
            <p:ph idx="1"/>
          </p:nvPr>
        </p:nvSpPr>
        <p:spPr>
          <a:xfrm>
            <a:off x="1066800" y="2014194"/>
            <a:ext cx="10058400" cy="4201212"/>
          </a:xfrm>
        </p:spPr>
        <p:txBody>
          <a:bodyPr>
            <a:normAutofit/>
          </a:bodyPr>
          <a:lstStyle/>
          <a:p>
            <a:r>
              <a:rPr lang="cs-CZ" sz="2000" dirty="0"/>
              <a:t>Většina osob má prakticky bezpříznakový průběh, kdy není nemoc klinicky aktivní. Není známo kolik jich v populaci je, předběžně se uvádí 5-10násobek těch, u kterých se projevy onemocnění projeví. </a:t>
            </a:r>
          </a:p>
          <a:p>
            <a:r>
              <a:rPr lang="cs-CZ" sz="2000" dirty="0"/>
              <a:t>U cca 82 % nemocných je mírný průběh s chřipkovými projevy </a:t>
            </a:r>
          </a:p>
          <a:p>
            <a:r>
              <a:rPr lang="cs-CZ" sz="2000" dirty="0"/>
              <a:t>U 15 % dochází ke komplikacím nejvíce v oblasti dýchacích potíží </a:t>
            </a:r>
          </a:p>
          <a:p>
            <a:r>
              <a:rPr lang="cs-CZ" sz="2000" dirty="0"/>
              <a:t>Přibližně u 3-4 % postižených dochází k vážnému průběhu zejména u osob ve vyšším věku s dalšími chronickými potížemi (dýchací a kardiovaskulární potíže)</a:t>
            </a:r>
          </a:p>
          <a:p>
            <a:r>
              <a:rPr lang="cs-CZ" sz="2000" dirty="0"/>
              <a:t>Reálná možnost rozšíření v populaci není zatím jistá, ale podle zkušeností z uzavřených systémů se zdá </a:t>
            </a:r>
            <a:r>
              <a:rPr lang="cs-CZ" sz="2000" b="1" dirty="0"/>
              <a:t>na hranici 20 % </a:t>
            </a:r>
            <a:r>
              <a:rPr lang="cs-CZ" sz="2000" dirty="0"/>
              <a:t>(např. měsíční karanténa lodi </a:t>
            </a:r>
            <a:r>
              <a:rPr lang="cs-CZ" sz="2000" dirty="0" err="1"/>
              <a:t>Diamond</a:t>
            </a:r>
            <a:r>
              <a:rPr lang="cs-CZ" sz="2000" dirty="0"/>
              <a:t> </a:t>
            </a:r>
            <a:r>
              <a:rPr lang="cs-CZ" sz="2000" dirty="0" err="1"/>
              <a:t>Princess</a:t>
            </a:r>
            <a:r>
              <a:rPr lang="cs-CZ" sz="2000" dirty="0"/>
              <a:t> – 3700 osob na palubě, onemocnělo 712 (10 úmrtí), přičemž nemoc šířilo 15 </a:t>
            </a:r>
            <a:r>
              <a:rPr lang="cs-CZ" sz="2000" dirty="0" err="1"/>
              <a:t>stewardů</a:t>
            </a:r>
            <a:r>
              <a:rPr lang="cs-CZ" sz="2000" dirty="0"/>
              <a:t> roznášejících jídlo a klimatizace). </a:t>
            </a:r>
          </a:p>
          <a:p>
            <a:endParaRPr lang="cs-CZ" sz="2000" dirty="0"/>
          </a:p>
        </p:txBody>
      </p:sp>
      <p:sp>
        <p:nvSpPr>
          <p:cNvPr id="4" name="Zástupný symbol pro zápatí 3">
            <a:extLst>
              <a:ext uri="{FF2B5EF4-FFF2-40B4-BE49-F238E27FC236}">
                <a16:creationId xmlns:a16="http://schemas.microsoft.com/office/drawing/2014/main" id="{DDDFF0D5-DA85-4597-A3AD-ED7F470BE9C4}"/>
              </a:ext>
            </a:extLst>
          </p:cNvPr>
          <p:cNvSpPr>
            <a:spLocks noGrp="1"/>
          </p:cNvSpPr>
          <p:nvPr>
            <p:ph type="ftr" sz="quarter" idx="11"/>
          </p:nvPr>
        </p:nvSpPr>
        <p:spPr/>
        <p:txBody>
          <a:bodyPr/>
          <a:lstStyle/>
          <a:p>
            <a:r>
              <a:rPr lang="en-US"/>
              <a:t>www.homeopatickestudium.cz</a:t>
            </a:r>
            <a:endParaRPr lang="en-US" dirty="0"/>
          </a:p>
        </p:txBody>
      </p:sp>
      <p:sp>
        <p:nvSpPr>
          <p:cNvPr id="5" name="Zástupný symbol pro číslo snímku 4">
            <a:extLst>
              <a:ext uri="{FF2B5EF4-FFF2-40B4-BE49-F238E27FC236}">
                <a16:creationId xmlns:a16="http://schemas.microsoft.com/office/drawing/2014/main" id="{725FED76-F3DB-4C7B-9756-48F3AA235DF6}"/>
              </a:ext>
            </a:extLst>
          </p:cNvPr>
          <p:cNvSpPr>
            <a:spLocks noGrp="1"/>
          </p:cNvSpPr>
          <p:nvPr>
            <p:ph type="sldNum" sz="quarter" idx="12"/>
          </p:nvPr>
        </p:nvSpPr>
        <p:spPr/>
        <p:txBody>
          <a:bodyPr/>
          <a:lstStyle/>
          <a:p>
            <a:fld id="{4FAB73BC-B049-4115-A692-8D63A059BFB8}" type="slidenum">
              <a:rPr lang="en-US" smtClean="0"/>
              <a:pPr/>
              <a:t>5</a:t>
            </a:fld>
            <a:endParaRPr lang="en-US" dirty="0"/>
          </a:p>
        </p:txBody>
      </p:sp>
    </p:spTree>
    <p:extLst>
      <p:ext uri="{BB962C8B-B14F-4D97-AF65-F5344CB8AC3E}">
        <p14:creationId xmlns:p14="http://schemas.microsoft.com/office/powerpoint/2010/main" val="27979521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274615F-FBCA-43A7-A569-003800199A7F}"/>
              </a:ext>
            </a:extLst>
          </p:cNvPr>
          <p:cNvSpPr>
            <a:spLocks noGrp="1"/>
          </p:cNvSpPr>
          <p:nvPr>
            <p:ph type="title"/>
          </p:nvPr>
        </p:nvSpPr>
        <p:spPr/>
        <p:txBody>
          <a:bodyPr/>
          <a:lstStyle/>
          <a:p>
            <a:pPr algn="ctr"/>
            <a:r>
              <a:rPr lang="cs-CZ" dirty="0" err="1"/>
              <a:t>Koronavirus</a:t>
            </a:r>
            <a:endParaRPr lang="cs-CZ" dirty="0"/>
          </a:p>
        </p:txBody>
      </p:sp>
      <p:sp>
        <p:nvSpPr>
          <p:cNvPr id="3" name="Zástupný obsah 2">
            <a:extLst>
              <a:ext uri="{FF2B5EF4-FFF2-40B4-BE49-F238E27FC236}">
                <a16:creationId xmlns:a16="http://schemas.microsoft.com/office/drawing/2014/main" id="{A562914F-7344-4889-A8A4-70AE5B5DB32B}"/>
              </a:ext>
            </a:extLst>
          </p:cNvPr>
          <p:cNvSpPr>
            <a:spLocks noGrp="1"/>
          </p:cNvSpPr>
          <p:nvPr>
            <p:ph idx="1"/>
          </p:nvPr>
        </p:nvSpPr>
        <p:spPr>
          <a:xfrm>
            <a:off x="1066800" y="2103120"/>
            <a:ext cx="10058400" cy="4112286"/>
          </a:xfrm>
        </p:spPr>
        <p:txBody>
          <a:bodyPr>
            <a:normAutofit/>
          </a:bodyPr>
          <a:lstStyle/>
          <a:p>
            <a:r>
              <a:rPr lang="cs-CZ" sz="2000" dirty="0"/>
              <a:t>Přenos kapénkovou infekcí a kontaktem </a:t>
            </a:r>
          </a:p>
          <a:p>
            <a:r>
              <a:rPr lang="cs-CZ" sz="2000" dirty="0"/>
              <a:t>Karanténní opatření zpomalují šíření v populaci </a:t>
            </a:r>
          </a:p>
          <a:p>
            <a:endParaRPr lang="cs-CZ" sz="2000" dirty="0"/>
          </a:p>
          <a:p>
            <a:pPr algn="just"/>
            <a:r>
              <a:rPr lang="cs-CZ" sz="2000" dirty="0"/>
              <a:t>Veškerá další homeopatická a </a:t>
            </a:r>
            <a:r>
              <a:rPr lang="cs-CZ" sz="2000" dirty="0" err="1"/>
              <a:t>autopatická</a:t>
            </a:r>
            <a:r>
              <a:rPr lang="cs-CZ" sz="2000" dirty="0"/>
              <a:t> doporučení nijak neovlivňují </a:t>
            </a:r>
            <a:r>
              <a:rPr lang="cs-CZ" sz="2000" b="1" dirty="0"/>
              <a:t>nutnost zachovávat hygienická </a:t>
            </a:r>
            <a:r>
              <a:rPr lang="cs-CZ" sz="2000" dirty="0"/>
              <a:t>a další opatření, </a:t>
            </a:r>
            <a:r>
              <a:rPr lang="cs-CZ" sz="2000" b="1" dirty="0"/>
              <a:t>i dobře reagující homeopaticky léčený klient je dočasně přenašečem infekce</a:t>
            </a:r>
          </a:p>
          <a:p>
            <a:pPr algn="just"/>
            <a:endParaRPr lang="cs-CZ" sz="2000" b="1" dirty="0"/>
          </a:p>
          <a:p>
            <a:pPr algn="just"/>
            <a:r>
              <a:rPr lang="cs-CZ" sz="2000" dirty="0"/>
              <a:t>Komplikace spočívá zejména ve vzniku zánětu plic, výpotku v plicích a nedokysličení organismu, to vyvolává dušení a sekundární rozvoj chronických dispozic, zejména </a:t>
            </a:r>
            <a:r>
              <a:rPr lang="cs-CZ" sz="2000" dirty="0" err="1"/>
              <a:t>fibrotizaci</a:t>
            </a:r>
            <a:r>
              <a:rPr lang="cs-CZ" sz="2000" dirty="0"/>
              <a:t> plicní tkáně.</a:t>
            </a:r>
          </a:p>
          <a:p>
            <a:pPr algn="just"/>
            <a:endParaRPr lang="cs-CZ" sz="2000" b="1" dirty="0"/>
          </a:p>
          <a:p>
            <a:endParaRPr lang="cs-CZ" sz="2000" b="1" dirty="0"/>
          </a:p>
        </p:txBody>
      </p:sp>
      <p:sp>
        <p:nvSpPr>
          <p:cNvPr id="4" name="Zástupný symbol pro zápatí 3">
            <a:extLst>
              <a:ext uri="{FF2B5EF4-FFF2-40B4-BE49-F238E27FC236}">
                <a16:creationId xmlns:a16="http://schemas.microsoft.com/office/drawing/2014/main" id="{BFFDE949-CE89-4819-B945-0308D03E18F0}"/>
              </a:ext>
            </a:extLst>
          </p:cNvPr>
          <p:cNvSpPr>
            <a:spLocks noGrp="1"/>
          </p:cNvSpPr>
          <p:nvPr>
            <p:ph type="ftr" sz="quarter" idx="11"/>
          </p:nvPr>
        </p:nvSpPr>
        <p:spPr/>
        <p:txBody>
          <a:bodyPr/>
          <a:lstStyle/>
          <a:p>
            <a:r>
              <a:rPr lang="en-US"/>
              <a:t>www.homeopatickestudium.cz</a:t>
            </a:r>
            <a:endParaRPr lang="en-US" dirty="0"/>
          </a:p>
        </p:txBody>
      </p:sp>
      <p:sp>
        <p:nvSpPr>
          <p:cNvPr id="5" name="Zástupný symbol pro číslo snímku 4">
            <a:extLst>
              <a:ext uri="{FF2B5EF4-FFF2-40B4-BE49-F238E27FC236}">
                <a16:creationId xmlns:a16="http://schemas.microsoft.com/office/drawing/2014/main" id="{309CAB00-CBFB-43F9-9DAD-929A7D60C84A}"/>
              </a:ext>
            </a:extLst>
          </p:cNvPr>
          <p:cNvSpPr>
            <a:spLocks noGrp="1"/>
          </p:cNvSpPr>
          <p:nvPr>
            <p:ph type="sldNum" sz="quarter" idx="12"/>
          </p:nvPr>
        </p:nvSpPr>
        <p:spPr/>
        <p:txBody>
          <a:bodyPr/>
          <a:lstStyle/>
          <a:p>
            <a:fld id="{4FAB73BC-B049-4115-A692-8D63A059BFB8}" type="slidenum">
              <a:rPr lang="en-US" smtClean="0"/>
              <a:pPr/>
              <a:t>6</a:t>
            </a:fld>
            <a:endParaRPr lang="en-US" dirty="0"/>
          </a:p>
        </p:txBody>
      </p:sp>
    </p:spTree>
    <p:extLst>
      <p:ext uri="{BB962C8B-B14F-4D97-AF65-F5344CB8AC3E}">
        <p14:creationId xmlns:p14="http://schemas.microsoft.com/office/powerpoint/2010/main" val="21577329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274615F-FBCA-43A7-A569-003800199A7F}"/>
              </a:ext>
            </a:extLst>
          </p:cNvPr>
          <p:cNvSpPr>
            <a:spLocks noGrp="1"/>
          </p:cNvSpPr>
          <p:nvPr>
            <p:ph type="title"/>
          </p:nvPr>
        </p:nvSpPr>
        <p:spPr/>
        <p:txBody>
          <a:bodyPr>
            <a:normAutofit/>
          </a:bodyPr>
          <a:lstStyle/>
          <a:p>
            <a:pPr algn="ctr"/>
            <a:r>
              <a:rPr lang="cs-CZ" dirty="0" err="1"/>
              <a:t>Koronavirus</a:t>
            </a:r>
            <a:br>
              <a:rPr lang="cs-CZ" dirty="0"/>
            </a:br>
            <a:r>
              <a:rPr lang="cs-CZ" sz="3200" dirty="0"/>
              <a:t>homeopatie, </a:t>
            </a:r>
            <a:r>
              <a:rPr lang="cs-CZ" sz="3200" dirty="0" err="1"/>
              <a:t>autopatie</a:t>
            </a:r>
            <a:endParaRPr lang="cs-CZ" dirty="0"/>
          </a:p>
        </p:txBody>
      </p:sp>
      <p:sp>
        <p:nvSpPr>
          <p:cNvPr id="3" name="Zástupný obsah 2">
            <a:extLst>
              <a:ext uri="{FF2B5EF4-FFF2-40B4-BE49-F238E27FC236}">
                <a16:creationId xmlns:a16="http://schemas.microsoft.com/office/drawing/2014/main" id="{A562914F-7344-4889-A8A4-70AE5B5DB32B}"/>
              </a:ext>
            </a:extLst>
          </p:cNvPr>
          <p:cNvSpPr>
            <a:spLocks noGrp="1"/>
          </p:cNvSpPr>
          <p:nvPr>
            <p:ph idx="1"/>
          </p:nvPr>
        </p:nvSpPr>
        <p:spPr>
          <a:xfrm>
            <a:off x="1066800" y="2103120"/>
            <a:ext cx="10058400" cy="4112286"/>
          </a:xfrm>
        </p:spPr>
        <p:txBody>
          <a:bodyPr>
            <a:normAutofit/>
          </a:bodyPr>
          <a:lstStyle/>
          <a:p>
            <a:pPr algn="just"/>
            <a:r>
              <a:rPr lang="cs-CZ" sz="2000" dirty="0"/>
              <a:t>Homeopatie a </a:t>
            </a:r>
            <a:r>
              <a:rPr lang="cs-CZ" sz="2000" dirty="0" err="1"/>
              <a:t>autopatie</a:t>
            </a:r>
            <a:r>
              <a:rPr lang="cs-CZ" sz="2000" dirty="0"/>
              <a:t> stimuluje vitální sílu a jí podřízenou imunitu, schopnost udržet organismus ve zdravém stavu nebo ve stavu zátěže ji přiměřeným způsobem co nejrychleji uvést do zdravého stavu. Tím předchází rozvoji závažnějšího průběhu všude tam, kde to je možné. </a:t>
            </a:r>
          </a:p>
          <a:p>
            <a:pPr algn="just"/>
            <a:endParaRPr lang="cs-CZ" sz="2000" dirty="0"/>
          </a:p>
          <a:p>
            <a:pPr algn="just"/>
            <a:r>
              <a:rPr lang="cs-CZ" sz="2000" dirty="0"/>
              <a:t>Opakovaně se v populaci objevují případy reinfekce, tj. kdy již vyléčený pacient se znovu nakazil stejnou infekcí. </a:t>
            </a:r>
          </a:p>
          <a:p>
            <a:pPr algn="just"/>
            <a:r>
              <a:rPr lang="cs-CZ" sz="2000" dirty="0"/>
              <a:t>Při správné </a:t>
            </a:r>
            <a:r>
              <a:rPr lang="cs-CZ" sz="2000" b="1" dirty="0"/>
              <a:t>homeopatické nebo </a:t>
            </a:r>
            <a:r>
              <a:rPr lang="cs-CZ" sz="2000" b="1" dirty="0" err="1"/>
              <a:t>autopatické</a:t>
            </a:r>
            <a:r>
              <a:rPr lang="cs-CZ" sz="2000" b="1" dirty="0"/>
              <a:t> léčbě </a:t>
            </a:r>
            <a:r>
              <a:rPr lang="cs-CZ" sz="2000" dirty="0"/>
              <a:t>by měl organismus léčeného vybudovat imunitu, která </a:t>
            </a:r>
            <a:r>
              <a:rPr lang="cs-CZ" sz="2000" b="1" dirty="0"/>
              <a:t>nové rozmnožení viru už neumožní, vytvoří trvalou imunitu</a:t>
            </a:r>
          </a:p>
        </p:txBody>
      </p:sp>
      <p:sp>
        <p:nvSpPr>
          <p:cNvPr id="4" name="Zástupný symbol pro zápatí 3">
            <a:extLst>
              <a:ext uri="{FF2B5EF4-FFF2-40B4-BE49-F238E27FC236}">
                <a16:creationId xmlns:a16="http://schemas.microsoft.com/office/drawing/2014/main" id="{DE322D2F-08FD-4442-B5D5-39583F463039}"/>
              </a:ext>
            </a:extLst>
          </p:cNvPr>
          <p:cNvSpPr>
            <a:spLocks noGrp="1"/>
          </p:cNvSpPr>
          <p:nvPr>
            <p:ph type="ftr" sz="quarter" idx="11"/>
          </p:nvPr>
        </p:nvSpPr>
        <p:spPr/>
        <p:txBody>
          <a:bodyPr/>
          <a:lstStyle/>
          <a:p>
            <a:r>
              <a:rPr lang="en-US"/>
              <a:t>www.homeopatickestudium.cz</a:t>
            </a:r>
            <a:endParaRPr lang="en-US" dirty="0"/>
          </a:p>
        </p:txBody>
      </p:sp>
      <p:sp>
        <p:nvSpPr>
          <p:cNvPr id="5" name="Zástupný symbol pro číslo snímku 4">
            <a:extLst>
              <a:ext uri="{FF2B5EF4-FFF2-40B4-BE49-F238E27FC236}">
                <a16:creationId xmlns:a16="http://schemas.microsoft.com/office/drawing/2014/main" id="{3061E825-5E50-4717-A8D5-996800DEC7EB}"/>
              </a:ext>
            </a:extLst>
          </p:cNvPr>
          <p:cNvSpPr>
            <a:spLocks noGrp="1"/>
          </p:cNvSpPr>
          <p:nvPr>
            <p:ph type="sldNum" sz="quarter" idx="12"/>
          </p:nvPr>
        </p:nvSpPr>
        <p:spPr/>
        <p:txBody>
          <a:bodyPr/>
          <a:lstStyle/>
          <a:p>
            <a:fld id="{4FAB73BC-B049-4115-A692-8D63A059BFB8}" type="slidenum">
              <a:rPr lang="en-US" smtClean="0"/>
              <a:pPr/>
              <a:t>7</a:t>
            </a:fld>
            <a:endParaRPr lang="en-US" dirty="0"/>
          </a:p>
        </p:txBody>
      </p:sp>
    </p:spTree>
    <p:extLst>
      <p:ext uri="{BB962C8B-B14F-4D97-AF65-F5344CB8AC3E}">
        <p14:creationId xmlns:p14="http://schemas.microsoft.com/office/powerpoint/2010/main" val="28672586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CBAC78F-CDD6-41DC-8840-0E5581698BD1}"/>
              </a:ext>
            </a:extLst>
          </p:cNvPr>
          <p:cNvSpPr>
            <a:spLocks noGrp="1"/>
          </p:cNvSpPr>
          <p:nvPr>
            <p:ph type="title"/>
          </p:nvPr>
        </p:nvSpPr>
        <p:spPr>
          <a:gradFill>
            <a:gsLst>
              <a:gs pos="49000">
                <a:srgbClr val="CCFFFF"/>
              </a:gs>
              <a:gs pos="100000">
                <a:srgbClr val="66CCFF"/>
              </a:gs>
            </a:gsLst>
            <a:lin ang="5400000" scaled="0"/>
          </a:gradFill>
        </p:spPr>
        <p:txBody>
          <a:bodyPr>
            <a:normAutofit/>
          </a:bodyPr>
          <a:lstStyle/>
          <a:p>
            <a:pPr algn="ctr"/>
            <a:r>
              <a:rPr lang="cs-CZ" dirty="0" err="1"/>
              <a:t>Autopatický</a:t>
            </a:r>
            <a:r>
              <a:rPr lang="cs-CZ" dirty="0"/>
              <a:t> přístup</a:t>
            </a:r>
            <a:br>
              <a:rPr lang="cs-CZ" dirty="0"/>
            </a:br>
            <a:r>
              <a:rPr lang="cs-CZ" sz="3200" dirty="0"/>
              <a:t>preventivní použití</a:t>
            </a:r>
            <a:endParaRPr lang="cs-CZ" dirty="0"/>
          </a:p>
        </p:txBody>
      </p:sp>
      <p:sp>
        <p:nvSpPr>
          <p:cNvPr id="3" name="Zástupný obsah 2">
            <a:extLst>
              <a:ext uri="{FF2B5EF4-FFF2-40B4-BE49-F238E27FC236}">
                <a16:creationId xmlns:a16="http://schemas.microsoft.com/office/drawing/2014/main" id="{D8E50FBC-0CA4-457D-B4F3-C10D58A10A4C}"/>
              </a:ext>
            </a:extLst>
          </p:cNvPr>
          <p:cNvSpPr>
            <a:spLocks noGrp="1"/>
          </p:cNvSpPr>
          <p:nvPr>
            <p:ph idx="1"/>
          </p:nvPr>
        </p:nvSpPr>
        <p:spPr>
          <a:xfrm>
            <a:off x="1066800" y="2124222"/>
            <a:ext cx="10058400" cy="4206240"/>
          </a:xfrm>
        </p:spPr>
        <p:txBody>
          <a:bodyPr>
            <a:normAutofit/>
          </a:bodyPr>
          <a:lstStyle/>
          <a:p>
            <a:pPr algn="just"/>
            <a:r>
              <a:rPr lang="cs-CZ" sz="2000" b="1" dirty="0"/>
              <a:t>Ideální prevence je taková, která zbaví organismus chronických nedostatečností a oslabení (potíží plic jako je astma, potíží srdce, ledvin apod.) a tím neumožní </a:t>
            </a:r>
            <a:r>
              <a:rPr lang="cs-CZ" sz="2000" b="1" dirty="0" err="1"/>
              <a:t>koronavirové</a:t>
            </a:r>
            <a:r>
              <a:rPr lang="cs-CZ" sz="2000" b="1" dirty="0"/>
              <a:t> infekci vytvoření hlubších potíží. </a:t>
            </a:r>
          </a:p>
          <a:p>
            <a:pPr algn="just"/>
            <a:r>
              <a:rPr lang="cs-CZ" sz="2000" dirty="0" err="1"/>
              <a:t>Autopatie</a:t>
            </a:r>
            <a:r>
              <a:rPr lang="cs-CZ" sz="2000" dirty="0"/>
              <a:t> toto na rozdíl od homeopatik typu Genus </a:t>
            </a:r>
            <a:r>
              <a:rPr lang="cs-CZ" sz="2000" dirty="0" err="1"/>
              <a:t>epidemicus</a:t>
            </a:r>
            <a:r>
              <a:rPr lang="cs-CZ" sz="2000" dirty="0"/>
              <a:t> splňuje, v preventivní fázi se řeší chronické potíže, v případě akutní nemoci pomůže mírnému nebo bezpříznakovému průběhu bez zasažení hlubších úrovní, tedy zmenšuje možnosti kritického vývoje. </a:t>
            </a:r>
          </a:p>
          <a:p>
            <a:pPr algn="just"/>
            <a:r>
              <a:rPr lang="cs-CZ" sz="2000" dirty="0"/>
              <a:t>Bez ohledu na to kdy je osoba infikovaná, tak při pravidelném braní </a:t>
            </a:r>
            <a:r>
              <a:rPr lang="cs-CZ" sz="2000" dirty="0" err="1"/>
              <a:t>autopatie</a:t>
            </a:r>
            <a:r>
              <a:rPr lang="cs-CZ" sz="2000" dirty="0"/>
              <a:t> organismus zareaguje rychleji a přiměřeněji – v tom se liší od „preventivní“ homeopatie – viz diskuze k homeopatickému Genus </a:t>
            </a:r>
            <a:r>
              <a:rPr lang="cs-CZ" sz="2000" dirty="0" err="1"/>
              <a:t>epidemicus</a:t>
            </a:r>
            <a:r>
              <a:rPr lang="cs-CZ" sz="2000" dirty="0"/>
              <a:t>. </a:t>
            </a:r>
          </a:p>
        </p:txBody>
      </p:sp>
      <p:sp>
        <p:nvSpPr>
          <p:cNvPr id="4" name="Zástupný symbol pro zápatí 3">
            <a:extLst>
              <a:ext uri="{FF2B5EF4-FFF2-40B4-BE49-F238E27FC236}">
                <a16:creationId xmlns:a16="http://schemas.microsoft.com/office/drawing/2014/main" id="{6593FA4F-3942-4D92-B714-CC01B8A61C78}"/>
              </a:ext>
            </a:extLst>
          </p:cNvPr>
          <p:cNvSpPr>
            <a:spLocks noGrp="1"/>
          </p:cNvSpPr>
          <p:nvPr>
            <p:ph type="ftr" sz="quarter" idx="11"/>
          </p:nvPr>
        </p:nvSpPr>
        <p:spPr/>
        <p:txBody>
          <a:bodyPr/>
          <a:lstStyle/>
          <a:p>
            <a:r>
              <a:rPr lang="en-US"/>
              <a:t>www.homeopatickestudium.cz</a:t>
            </a:r>
            <a:endParaRPr lang="en-US" dirty="0"/>
          </a:p>
        </p:txBody>
      </p:sp>
      <p:sp>
        <p:nvSpPr>
          <p:cNvPr id="5" name="Zástupný symbol pro číslo snímku 4">
            <a:extLst>
              <a:ext uri="{FF2B5EF4-FFF2-40B4-BE49-F238E27FC236}">
                <a16:creationId xmlns:a16="http://schemas.microsoft.com/office/drawing/2014/main" id="{4378E9E5-E1B3-4CB7-AB5F-0006618EC431}"/>
              </a:ext>
            </a:extLst>
          </p:cNvPr>
          <p:cNvSpPr>
            <a:spLocks noGrp="1"/>
          </p:cNvSpPr>
          <p:nvPr>
            <p:ph type="sldNum" sz="quarter" idx="12"/>
          </p:nvPr>
        </p:nvSpPr>
        <p:spPr/>
        <p:txBody>
          <a:bodyPr/>
          <a:lstStyle/>
          <a:p>
            <a:fld id="{4FAB73BC-B049-4115-A692-8D63A059BFB8}" type="slidenum">
              <a:rPr lang="en-US" smtClean="0"/>
              <a:pPr/>
              <a:t>8</a:t>
            </a:fld>
            <a:endParaRPr lang="en-US" dirty="0"/>
          </a:p>
        </p:txBody>
      </p:sp>
    </p:spTree>
    <p:extLst>
      <p:ext uri="{BB962C8B-B14F-4D97-AF65-F5344CB8AC3E}">
        <p14:creationId xmlns:p14="http://schemas.microsoft.com/office/powerpoint/2010/main" val="1764446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CBAC78F-CDD6-41DC-8840-0E5581698BD1}"/>
              </a:ext>
            </a:extLst>
          </p:cNvPr>
          <p:cNvSpPr>
            <a:spLocks noGrp="1"/>
          </p:cNvSpPr>
          <p:nvPr>
            <p:ph type="title"/>
          </p:nvPr>
        </p:nvSpPr>
        <p:spPr>
          <a:gradFill>
            <a:gsLst>
              <a:gs pos="49000">
                <a:srgbClr val="CCFFFF"/>
              </a:gs>
              <a:gs pos="100000">
                <a:srgbClr val="66CCFF"/>
              </a:gs>
            </a:gsLst>
            <a:lin ang="5400000" scaled="0"/>
          </a:gradFill>
        </p:spPr>
        <p:txBody>
          <a:bodyPr>
            <a:normAutofit/>
          </a:bodyPr>
          <a:lstStyle/>
          <a:p>
            <a:pPr algn="ctr"/>
            <a:r>
              <a:rPr lang="cs-CZ" dirty="0" err="1"/>
              <a:t>Autopatický</a:t>
            </a:r>
            <a:r>
              <a:rPr lang="cs-CZ" dirty="0"/>
              <a:t> přístup</a:t>
            </a:r>
            <a:br>
              <a:rPr lang="cs-CZ" dirty="0"/>
            </a:br>
            <a:r>
              <a:rPr lang="cs-CZ" sz="3200" dirty="0"/>
              <a:t>preventivní použití</a:t>
            </a:r>
            <a:endParaRPr lang="cs-CZ" dirty="0"/>
          </a:p>
        </p:txBody>
      </p:sp>
      <p:sp>
        <p:nvSpPr>
          <p:cNvPr id="3" name="Zástupný obsah 2">
            <a:extLst>
              <a:ext uri="{FF2B5EF4-FFF2-40B4-BE49-F238E27FC236}">
                <a16:creationId xmlns:a16="http://schemas.microsoft.com/office/drawing/2014/main" id="{D8E50FBC-0CA4-457D-B4F3-C10D58A10A4C}"/>
              </a:ext>
            </a:extLst>
          </p:cNvPr>
          <p:cNvSpPr>
            <a:spLocks noGrp="1"/>
          </p:cNvSpPr>
          <p:nvPr>
            <p:ph idx="1"/>
          </p:nvPr>
        </p:nvSpPr>
        <p:spPr>
          <a:xfrm>
            <a:off x="1066800" y="2124222"/>
            <a:ext cx="10058400" cy="4206240"/>
          </a:xfrm>
        </p:spPr>
        <p:txBody>
          <a:bodyPr>
            <a:normAutofit/>
          </a:bodyPr>
          <a:lstStyle/>
          <a:p>
            <a:r>
              <a:rPr lang="cs-CZ" sz="2000" dirty="0"/>
              <a:t>Zkušenost vychází z chřipkových situací</a:t>
            </a:r>
          </a:p>
          <a:p>
            <a:r>
              <a:rPr lang="cs-CZ" sz="2000" dirty="0"/>
              <a:t>Nejlépe se se zátěží obdobné chřipkám vyrovnávají osoby při dlouhodobé </a:t>
            </a:r>
            <a:r>
              <a:rPr lang="cs-CZ" sz="2000" dirty="0" err="1"/>
              <a:t>autopatické</a:t>
            </a:r>
            <a:r>
              <a:rPr lang="cs-CZ" sz="2000" dirty="0"/>
              <a:t> (nebo homeopatické) léčbě, kdy </a:t>
            </a:r>
            <a:r>
              <a:rPr lang="cs-CZ" sz="2000" b="1" dirty="0"/>
              <a:t>znají svojí vhodnou potenci a způsob užití</a:t>
            </a:r>
            <a:r>
              <a:rPr lang="cs-CZ" sz="2000" dirty="0"/>
              <a:t>. Preventivně lze tuto potenci a postup užívat jednou týdně nebo častěji</a:t>
            </a:r>
          </a:p>
          <a:p>
            <a:r>
              <a:rPr lang="cs-CZ" sz="2000" dirty="0"/>
              <a:t>U ostatních osob začínajících s </a:t>
            </a:r>
            <a:r>
              <a:rPr lang="cs-CZ" sz="2000" dirty="0" err="1"/>
              <a:t>autopatií</a:t>
            </a:r>
            <a:r>
              <a:rPr lang="cs-CZ" sz="2000" dirty="0"/>
              <a:t>, které nehodlají vyhledat svou individuální potenci, lze doporučit </a:t>
            </a:r>
            <a:r>
              <a:rPr lang="cs-CZ" sz="2000" b="1" dirty="0"/>
              <a:t>preventivní použití nezahřívané sliny nebo dechu ve výši 1,5 nebo 3l nebo u dětí 6l </a:t>
            </a:r>
            <a:r>
              <a:rPr lang="cs-CZ" sz="2000" dirty="0"/>
              <a:t>jednou nebo 2x týdně – cílem je zlepšení vitality a schopnosti přiměřené reakce. </a:t>
            </a:r>
          </a:p>
          <a:p>
            <a:r>
              <a:rPr lang="cs-CZ" sz="2000" dirty="0"/>
              <a:t>Vhodné období pro nezahřívanou </a:t>
            </a:r>
            <a:r>
              <a:rPr lang="cs-CZ" sz="2000" dirty="0" err="1"/>
              <a:t>autopatii</a:t>
            </a:r>
            <a:r>
              <a:rPr lang="cs-CZ" sz="2000" dirty="0"/>
              <a:t> je doba, kdy není pravděpodobná nákaza z okolí ani člověk sám nepozoruje na sobě projevy potíží</a:t>
            </a:r>
          </a:p>
        </p:txBody>
      </p:sp>
      <p:sp>
        <p:nvSpPr>
          <p:cNvPr id="4" name="Zástupný symbol pro zápatí 3">
            <a:extLst>
              <a:ext uri="{FF2B5EF4-FFF2-40B4-BE49-F238E27FC236}">
                <a16:creationId xmlns:a16="http://schemas.microsoft.com/office/drawing/2014/main" id="{A2A0BB8C-ACCB-43C1-8AB2-011551468D55}"/>
              </a:ext>
            </a:extLst>
          </p:cNvPr>
          <p:cNvSpPr>
            <a:spLocks noGrp="1"/>
          </p:cNvSpPr>
          <p:nvPr>
            <p:ph type="ftr" sz="quarter" idx="11"/>
          </p:nvPr>
        </p:nvSpPr>
        <p:spPr/>
        <p:txBody>
          <a:bodyPr/>
          <a:lstStyle/>
          <a:p>
            <a:r>
              <a:rPr lang="en-US"/>
              <a:t>www.homeopatickestudium.cz</a:t>
            </a:r>
            <a:endParaRPr lang="en-US" dirty="0"/>
          </a:p>
        </p:txBody>
      </p:sp>
      <p:sp>
        <p:nvSpPr>
          <p:cNvPr id="5" name="Zástupný symbol pro číslo snímku 4">
            <a:extLst>
              <a:ext uri="{FF2B5EF4-FFF2-40B4-BE49-F238E27FC236}">
                <a16:creationId xmlns:a16="http://schemas.microsoft.com/office/drawing/2014/main" id="{7CC0226E-2085-4D3A-B934-9A37DD19C1E0}"/>
              </a:ext>
            </a:extLst>
          </p:cNvPr>
          <p:cNvSpPr>
            <a:spLocks noGrp="1"/>
          </p:cNvSpPr>
          <p:nvPr>
            <p:ph type="sldNum" sz="quarter" idx="12"/>
          </p:nvPr>
        </p:nvSpPr>
        <p:spPr/>
        <p:txBody>
          <a:bodyPr/>
          <a:lstStyle/>
          <a:p>
            <a:fld id="{4FAB73BC-B049-4115-A692-8D63A059BFB8}" type="slidenum">
              <a:rPr lang="en-US" smtClean="0"/>
              <a:pPr/>
              <a:t>9</a:t>
            </a:fld>
            <a:endParaRPr lang="en-US" dirty="0"/>
          </a:p>
        </p:txBody>
      </p:sp>
    </p:spTree>
    <p:extLst>
      <p:ext uri="{BB962C8B-B14F-4D97-AF65-F5344CB8AC3E}">
        <p14:creationId xmlns:p14="http://schemas.microsoft.com/office/powerpoint/2010/main" val="194464878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ýdlo">
  <a:themeElements>
    <a:clrScheme name="Žluto-oranžová">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TM03457510[[fn=Savon]]</Template>
  <TotalTime>2105</TotalTime>
  <Words>2226</Words>
  <Application>Microsoft Office PowerPoint</Application>
  <PresentationFormat>Širokoúhlá obrazovka</PresentationFormat>
  <Paragraphs>149</Paragraphs>
  <Slides>21</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21</vt:i4>
      </vt:variant>
    </vt:vector>
  </HeadingPairs>
  <TitlesOfParts>
    <vt:vector size="25" baseType="lpstr">
      <vt:lpstr>Calibri</vt:lpstr>
      <vt:lpstr>Century Gothic</vt:lpstr>
      <vt:lpstr>Garamond</vt:lpstr>
      <vt:lpstr>Mýdlo</vt:lpstr>
      <vt:lpstr>Koronavirus a autopatie</vt:lpstr>
      <vt:lpstr>Koronavirus obecné informace</vt:lpstr>
      <vt:lpstr>Koronavirus alopatie</vt:lpstr>
      <vt:lpstr>Koronavirus alopatie</vt:lpstr>
      <vt:lpstr>Koronavirus míra onemocnění známá v době prezentace</vt:lpstr>
      <vt:lpstr>Koronavirus</vt:lpstr>
      <vt:lpstr>Koronavirus homeopatie, autopatie</vt:lpstr>
      <vt:lpstr>Autopatický přístup preventivní použití</vt:lpstr>
      <vt:lpstr>Autopatický přístup preventivní použití</vt:lpstr>
      <vt:lpstr>Autopatický přístup preventivní použití</vt:lpstr>
      <vt:lpstr>Autopatický přístup počáteční fáze</vt:lpstr>
      <vt:lpstr>Autopatický přístup fáze nemoci</vt:lpstr>
      <vt:lpstr>Autopatický přístup fáze po nemoci</vt:lpstr>
      <vt:lpstr>Autopatický přístup fáze po nemoci</vt:lpstr>
      <vt:lpstr>Homeopatický přístup Symptomy z 55924 potvrzených případů dle WHO https://www.doctorbhatia.com/treatment/coronavirus-covid-19-symptoms-homeopathic-remedies-for-treatment-and-prophylaxis/?v=928568b84963</vt:lpstr>
      <vt:lpstr>Homeopatická preskripce</vt:lpstr>
      <vt:lpstr>Genus epidemicus diskuze</vt:lpstr>
      <vt:lpstr>Genus epidemicus diskuze ke koronaviru</vt:lpstr>
      <vt:lpstr>Genus epidemicus diskuze ke koronaviru</vt:lpstr>
      <vt:lpstr>Genus epidemicus diskuze ke koronaviru</vt:lpstr>
      <vt:lpstr>Genus epidemicus diskuze ke koronaviru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Dýchací systém Alergie a Senná rýma</dc:title>
  <dc:creator>Jan Matyáš</dc:creator>
  <cp:lastModifiedBy>Jan Matyáš</cp:lastModifiedBy>
  <cp:revision>63</cp:revision>
  <cp:lastPrinted>2020-03-28T14:09:50Z</cp:lastPrinted>
  <dcterms:created xsi:type="dcterms:W3CDTF">2020-03-27T00:44:00Z</dcterms:created>
  <dcterms:modified xsi:type="dcterms:W3CDTF">2020-05-01T07:01:31Z</dcterms:modified>
</cp:coreProperties>
</file>